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9" r:id="rId2"/>
    <p:sldId id="556" r:id="rId3"/>
    <p:sldId id="537" r:id="rId4"/>
    <p:sldId id="557" r:id="rId5"/>
    <p:sldId id="558" r:id="rId6"/>
    <p:sldId id="270" r:id="rId7"/>
    <p:sldId id="555" r:id="rId8"/>
    <p:sldId id="559" r:id="rId9"/>
    <p:sldId id="545" r:id="rId10"/>
    <p:sldId id="272" r:id="rId11"/>
    <p:sldId id="519" r:id="rId12"/>
    <p:sldId id="1100" r:id="rId13"/>
    <p:sldId id="542" r:id="rId14"/>
    <p:sldId id="560" r:id="rId15"/>
    <p:sldId id="561" r:id="rId16"/>
    <p:sldId id="553" r:id="rId17"/>
    <p:sldId id="1101" r:id="rId18"/>
    <p:sldId id="303" r:id="rId19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3" autoAdjust="0"/>
    <p:restoredTop sz="94563" autoAdjust="0"/>
  </p:normalViewPr>
  <p:slideViewPr>
    <p:cSldViewPr>
      <p:cViewPr varScale="1">
        <p:scale>
          <a:sx n="63" d="100"/>
          <a:sy n="63" d="100"/>
        </p:scale>
        <p:origin x="138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357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png"/><Relationship Id="rId1" Type="http://schemas.openxmlformats.org/officeDocument/2006/relationships/image" Target="../media/image29.png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png"/><Relationship Id="rId1" Type="http://schemas.openxmlformats.org/officeDocument/2006/relationships/image" Target="../media/image29.png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F245F9-DD8F-4FCC-B0BB-63876207A1BA}" type="doc">
      <dgm:prSet loTypeId="urn:microsoft.com/office/officeart/2005/8/layout/p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CCA97F67-D8AD-4770-8096-0EA2E70A152A}">
      <dgm:prSet phldrT="[Texto]"/>
      <dgm:spPr/>
      <dgm:t>
        <a:bodyPr/>
        <a:lstStyle/>
        <a:p>
          <a:r>
            <a:rPr lang="es-CL" b="1" dirty="0"/>
            <a:t>Implementación de Aislamientos en Centros de salud </a:t>
          </a:r>
        </a:p>
      </dgm:t>
    </dgm:pt>
    <dgm:pt modelId="{BA7142C6-994F-425E-B712-C941E3CCDE5D}" type="parTrans" cxnId="{1449EAD1-D051-4E60-B91A-8DD2CADBFA79}">
      <dgm:prSet/>
      <dgm:spPr/>
      <dgm:t>
        <a:bodyPr/>
        <a:lstStyle/>
        <a:p>
          <a:endParaRPr lang="es-CL"/>
        </a:p>
      </dgm:t>
    </dgm:pt>
    <dgm:pt modelId="{44C5A201-F811-444F-ACF7-5EC625DB136E}" type="sibTrans" cxnId="{1449EAD1-D051-4E60-B91A-8DD2CADBFA79}">
      <dgm:prSet/>
      <dgm:spPr/>
      <dgm:t>
        <a:bodyPr/>
        <a:lstStyle/>
        <a:p>
          <a:endParaRPr lang="es-CL"/>
        </a:p>
      </dgm:t>
    </dgm:pt>
    <dgm:pt modelId="{A718E07E-CCA5-437D-9E90-023FE07AF4D5}">
      <dgm:prSet phldrT="[Texto]"/>
      <dgm:spPr/>
      <dgm:t>
        <a:bodyPr/>
        <a:lstStyle/>
        <a:p>
          <a:r>
            <a:rPr lang="es-CL" b="1" dirty="0"/>
            <a:t>Capacitaciones del personal </a:t>
          </a:r>
        </a:p>
      </dgm:t>
    </dgm:pt>
    <dgm:pt modelId="{F7AFDBE8-168A-4BE0-A61B-3EF3A8E9BDF0}" type="parTrans" cxnId="{4C71BC1B-1D71-43E4-AB81-E114FF8B39F0}">
      <dgm:prSet/>
      <dgm:spPr/>
      <dgm:t>
        <a:bodyPr/>
        <a:lstStyle/>
        <a:p>
          <a:endParaRPr lang="es-CL"/>
        </a:p>
      </dgm:t>
    </dgm:pt>
    <dgm:pt modelId="{05661687-C1B5-4DF1-8C39-C86C7A4185BD}" type="sibTrans" cxnId="{4C71BC1B-1D71-43E4-AB81-E114FF8B39F0}">
      <dgm:prSet/>
      <dgm:spPr/>
      <dgm:t>
        <a:bodyPr/>
        <a:lstStyle/>
        <a:p>
          <a:endParaRPr lang="es-CL"/>
        </a:p>
      </dgm:t>
    </dgm:pt>
    <dgm:pt modelId="{E4C7E97B-1ADB-4805-9DA7-2D7C0FD9518F}">
      <dgm:prSet phldrT="[Texto]"/>
      <dgm:spPr/>
      <dgm:t>
        <a:bodyPr/>
        <a:lstStyle/>
        <a:p>
          <a:r>
            <a:rPr lang="es-CL" b="1" dirty="0"/>
            <a:t>Solicitud y distribución de EPP</a:t>
          </a:r>
        </a:p>
      </dgm:t>
    </dgm:pt>
    <dgm:pt modelId="{018E374D-585C-4C1C-B890-1FC471B38B6B}" type="parTrans" cxnId="{DFFEE058-8F84-4524-AE51-6FAA4466C305}">
      <dgm:prSet/>
      <dgm:spPr/>
      <dgm:t>
        <a:bodyPr/>
        <a:lstStyle/>
        <a:p>
          <a:endParaRPr lang="es-CL"/>
        </a:p>
      </dgm:t>
    </dgm:pt>
    <dgm:pt modelId="{FF19A7D6-AB9E-4D0B-AF65-EE7EEECBD157}" type="sibTrans" cxnId="{DFFEE058-8F84-4524-AE51-6FAA4466C305}">
      <dgm:prSet/>
      <dgm:spPr/>
      <dgm:t>
        <a:bodyPr/>
        <a:lstStyle/>
        <a:p>
          <a:endParaRPr lang="es-CL"/>
        </a:p>
      </dgm:t>
    </dgm:pt>
    <dgm:pt modelId="{90A12F2E-2E42-4D66-B5A2-1B93726FC587}">
      <dgm:prSet phldrT="[Texto]"/>
      <dgm:spPr/>
      <dgm:t>
        <a:bodyPr/>
        <a:lstStyle/>
        <a:p>
          <a:r>
            <a:rPr lang="es-CL" b="1" dirty="0"/>
            <a:t>Creación de protocolo de derivación  y flujos de atención </a:t>
          </a:r>
        </a:p>
      </dgm:t>
    </dgm:pt>
    <dgm:pt modelId="{93431A47-D946-4685-B07F-8ED88859253F}" type="parTrans" cxnId="{FF5A66D1-37E3-4AA5-A108-7CDFEC1F73C1}">
      <dgm:prSet/>
      <dgm:spPr/>
      <dgm:t>
        <a:bodyPr/>
        <a:lstStyle/>
        <a:p>
          <a:endParaRPr lang="es-CL"/>
        </a:p>
      </dgm:t>
    </dgm:pt>
    <dgm:pt modelId="{CFB044FB-29B0-4956-977E-F5B21CAC995E}" type="sibTrans" cxnId="{FF5A66D1-37E3-4AA5-A108-7CDFEC1F73C1}">
      <dgm:prSet/>
      <dgm:spPr/>
      <dgm:t>
        <a:bodyPr/>
        <a:lstStyle/>
        <a:p>
          <a:endParaRPr lang="es-CL"/>
        </a:p>
      </dgm:t>
    </dgm:pt>
    <dgm:pt modelId="{A25F94A3-6E69-48A3-8744-2170C48DD907}">
      <dgm:prSet phldrT="[Texto]"/>
      <dgm:spPr/>
      <dgm:t>
        <a:bodyPr/>
        <a:lstStyle/>
        <a:p>
          <a:r>
            <a:rPr lang="es-CL" b="1" dirty="0"/>
            <a:t>Simulacros en la red </a:t>
          </a:r>
        </a:p>
      </dgm:t>
    </dgm:pt>
    <dgm:pt modelId="{B44FE9CB-FE02-4258-990E-66AC7DECE755}" type="parTrans" cxnId="{13CCE4F6-5FA2-4551-9E79-8BDC2A8E5C78}">
      <dgm:prSet/>
      <dgm:spPr/>
      <dgm:t>
        <a:bodyPr/>
        <a:lstStyle/>
        <a:p>
          <a:endParaRPr lang="es-CL"/>
        </a:p>
      </dgm:t>
    </dgm:pt>
    <dgm:pt modelId="{B4258DA8-FC63-4B02-B055-3C3F575DC9A6}" type="sibTrans" cxnId="{13CCE4F6-5FA2-4551-9E79-8BDC2A8E5C78}">
      <dgm:prSet/>
      <dgm:spPr/>
      <dgm:t>
        <a:bodyPr/>
        <a:lstStyle/>
        <a:p>
          <a:endParaRPr lang="es-CL"/>
        </a:p>
      </dgm:t>
    </dgm:pt>
    <dgm:pt modelId="{E184E5E3-7B86-4309-AF4D-B4FB5A489B2A}">
      <dgm:prSet phldrT="[Texto]"/>
      <dgm:spPr/>
      <dgm:t>
        <a:bodyPr/>
        <a:lstStyle/>
        <a:p>
          <a:r>
            <a:rPr lang="es-CL" b="1" dirty="0"/>
            <a:t>Implementación de Laboratorios de Biología molecular </a:t>
          </a:r>
        </a:p>
      </dgm:t>
    </dgm:pt>
    <dgm:pt modelId="{3060D5C9-679B-4630-AB1B-D95E53C18550}" type="parTrans" cxnId="{C96C27E6-3E1E-47DD-82AD-83A1732F44AD}">
      <dgm:prSet/>
      <dgm:spPr/>
      <dgm:t>
        <a:bodyPr/>
        <a:lstStyle/>
        <a:p>
          <a:endParaRPr lang="es-CL"/>
        </a:p>
      </dgm:t>
    </dgm:pt>
    <dgm:pt modelId="{25C13DD0-1DBC-4EB9-9CC5-2C65C6161AC3}" type="sibTrans" cxnId="{C96C27E6-3E1E-47DD-82AD-83A1732F44AD}">
      <dgm:prSet/>
      <dgm:spPr/>
      <dgm:t>
        <a:bodyPr/>
        <a:lstStyle/>
        <a:p>
          <a:endParaRPr lang="es-CL"/>
        </a:p>
      </dgm:t>
    </dgm:pt>
    <dgm:pt modelId="{4229B6BF-15E4-4EBF-8FBB-3F0FCF8C071C}">
      <dgm:prSet phldrT="[Texto]"/>
      <dgm:spPr/>
      <dgm:t>
        <a:bodyPr/>
        <a:lstStyle/>
        <a:p>
          <a:r>
            <a:rPr lang="es-CL" b="1" dirty="0"/>
            <a:t>Habilitación de Camas Criticas </a:t>
          </a:r>
        </a:p>
      </dgm:t>
    </dgm:pt>
    <dgm:pt modelId="{4AF200B1-F029-4152-960A-BDEE960D34E0}" type="parTrans" cxnId="{D63DAA70-657B-4157-B19D-07A6FA66DDA9}">
      <dgm:prSet/>
      <dgm:spPr/>
      <dgm:t>
        <a:bodyPr/>
        <a:lstStyle/>
        <a:p>
          <a:endParaRPr lang="es-CL"/>
        </a:p>
      </dgm:t>
    </dgm:pt>
    <dgm:pt modelId="{E3B72937-7ED7-4DA4-8E37-126CDA20DFF2}" type="sibTrans" cxnId="{D63DAA70-657B-4157-B19D-07A6FA66DDA9}">
      <dgm:prSet/>
      <dgm:spPr/>
      <dgm:t>
        <a:bodyPr/>
        <a:lstStyle/>
        <a:p>
          <a:endParaRPr lang="es-CL"/>
        </a:p>
      </dgm:t>
    </dgm:pt>
    <dgm:pt modelId="{6A0692AF-D54B-4A18-930F-817ABB14EBDE}" type="pres">
      <dgm:prSet presAssocID="{9EF245F9-DD8F-4FCC-B0BB-63876207A1BA}" presName="Name0" presStyleCnt="0">
        <dgm:presLayoutVars>
          <dgm:dir/>
          <dgm:resizeHandles val="exact"/>
        </dgm:presLayoutVars>
      </dgm:prSet>
      <dgm:spPr/>
    </dgm:pt>
    <dgm:pt modelId="{0EF36010-A8F6-4C89-85A0-2F2DA2F2110B}" type="pres">
      <dgm:prSet presAssocID="{CCA97F67-D8AD-4770-8096-0EA2E70A152A}" presName="compNode" presStyleCnt="0"/>
      <dgm:spPr/>
    </dgm:pt>
    <dgm:pt modelId="{1E922B64-5C39-4B4B-830F-F30C9F1ACE7A}" type="pres">
      <dgm:prSet presAssocID="{CCA97F67-D8AD-4770-8096-0EA2E70A152A}" presName="pictRect" presStyleLbl="node1" presStyleIdx="0" presStyleCnt="7"/>
      <dgm:spPr>
        <a:blipFill rotWithShape="1">
          <a:blip xmlns:r="http://schemas.openxmlformats.org/officeDocument/2006/relationships" r:embed="rId1"/>
          <a:srcRect/>
          <a:stretch>
            <a:fillRect t="-4000" b="-4000"/>
          </a:stretch>
        </a:blipFill>
      </dgm:spPr>
    </dgm:pt>
    <dgm:pt modelId="{F011EC7E-99F2-42CD-8E0E-27BE8007539D}" type="pres">
      <dgm:prSet presAssocID="{CCA97F67-D8AD-4770-8096-0EA2E70A152A}" presName="textRect" presStyleLbl="revTx" presStyleIdx="0" presStyleCnt="7">
        <dgm:presLayoutVars>
          <dgm:bulletEnabled val="1"/>
        </dgm:presLayoutVars>
      </dgm:prSet>
      <dgm:spPr/>
    </dgm:pt>
    <dgm:pt modelId="{F6CD1CCF-DB4D-4406-AA78-99E81A21D512}" type="pres">
      <dgm:prSet presAssocID="{44C5A201-F811-444F-ACF7-5EC625DB136E}" presName="sibTrans" presStyleLbl="sibTrans2D1" presStyleIdx="0" presStyleCnt="0"/>
      <dgm:spPr/>
    </dgm:pt>
    <dgm:pt modelId="{E7BA436E-1F3E-490B-B7EC-16F42EFF794B}" type="pres">
      <dgm:prSet presAssocID="{A718E07E-CCA5-437D-9E90-023FE07AF4D5}" presName="compNode" presStyleCnt="0"/>
      <dgm:spPr/>
    </dgm:pt>
    <dgm:pt modelId="{4D40617F-321C-42E8-8DD0-1A7C1694C0E3}" type="pres">
      <dgm:prSet presAssocID="{A718E07E-CCA5-437D-9E90-023FE07AF4D5}" presName="pictRect" presStyleLbl="node1" presStyleIdx="1" presStyleCnt="7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8D3FC863-AB4E-483E-A766-17230692E90E}" type="pres">
      <dgm:prSet presAssocID="{A718E07E-CCA5-437D-9E90-023FE07AF4D5}" presName="textRect" presStyleLbl="revTx" presStyleIdx="1" presStyleCnt="7">
        <dgm:presLayoutVars>
          <dgm:bulletEnabled val="1"/>
        </dgm:presLayoutVars>
      </dgm:prSet>
      <dgm:spPr/>
    </dgm:pt>
    <dgm:pt modelId="{76F46804-76D5-4DA8-82B5-6FE93BEDAFC2}" type="pres">
      <dgm:prSet presAssocID="{05661687-C1B5-4DF1-8C39-C86C7A4185BD}" presName="sibTrans" presStyleLbl="sibTrans2D1" presStyleIdx="0" presStyleCnt="0"/>
      <dgm:spPr/>
    </dgm:pt>
    <dgm:pt modelId="{72255248-1842-4029-B948-F741F8EAC850}" type="pres">
      <dgm:prSet presAssocID="{E4C7E97B-1ADB-4805-9DA7-2D7C0FD9518F}" presName="compNode" presStyleCnt="0"/>
      <dgm:spPr/>
    </dgm:pt>
    <dgm:pt modelId="{E9DA28F1-B0E2-49A6-8221-14CD0F1D252B}" type="pres">
      <dgm:prSet presAssocID="{E4C7E97B-1ADB-4805-9DA7-2D7C0FD9518F}" presName="pictRect" presStyleLbl="node1" presStyleIdx="2" presStyleCnt="7"/>
      <dgm:spPr>
        <a:blipFill rotWithShape="1">
          <a:blip xmlns:r="http://schemas.openxmlformats.org/officeDocument/2006/relationships" r:embed="rId3"/>
          <a:srcRect/>
          <a:stretch>
            <a:fillRect t="-3000" b="-3000"/>
          </a:stretch>
        </a:blipFill>
      </dgm:spPr>
    </dgm:pt>
    <dgm:pt modelId="{32381550-0ECB-436D-9EC9-E84B0B6E37C0}" type="pres">
      <dgm:prSet presAssocID="{E4C7E97B-1ADB-4805-9DA7-2D7C0FD9518F}" presName="textRect" presStyleLbl="revTx" presStyleIdx="2" presStyleCnt="7">
        <dgm:presLayoutVars>
          <dgm:bulletEnabled val="1"/>
        </dgm:presLayoutVars>
      </dgm:prSet>
      <dgm:spPr/>
    </dgm:pt>
    <dgm:pt modelId="{F1503F3C-726B-484E-840B-997E31EF8A38}" type="pres">
      <dgm:prSet presAssocID="{FF19A7D6-AB9E-4D0B-AF65-EE7EEECBD157}" presName="sibTrans" presStyleLbl="sibTrans2D1" presStyleIdx="0" presStyleCnt="0"/>
      <dgm:spPr/>
    </dgm:pt>
    <dgm:pt modelId="{FF23FA39-7E38-4E9E-AD65-D8480D518306}" type="pres">
      <dgm:prSet presAssocID="{90A12F2E-2E42-4D66-B5A2-1B93726FC587}" presName="compNode" presStyleCnt="0"/>
      <dgm:spPr/>
    </dgm:pt>
    <dgm:pt modelId="{E0C0A05E-3897-4E9F-A444-5254F80F919A}" type="pres">
      <dgm:prSet presAssocID="{90A12F2E-2E42-4D66-B5A2-1B93726FC587}" presName="pictRect" presStyleLbl="node1" presStyleIdx="3" presStyleCnt="7"/>
      <dgm:spPr>
        <a:blipFill rotWithShape="1">
          <a:blip xmlns:r="http://schemas.openxmlformats.org/officeDocument/2006/relationships" r:embed="rId4"/>
          <a:srcRect/>
          <a:stretch>
            <a:fillRect t="-25000" b="-25000"/>
          </a:stretch>
        </a:blipFill>
      </dgm:spPr>
    </dgm:pt>
    <dgm:pt modelId="{E9F2A1E8-949C-4CA1-9BA3-FB5E0238EA6E}" type="pres">
      <dgm:prSet presAssocID="{90A12F2E-2E42-4D66-B5A2-1B93726FC587}" presName="textRect" presStyleLbl="revTx" presStyleIdx="3" presStyleCnt="7">
        <dgm:presLayoutVars>
          <dgm:bulletEnabled val="1"/>
        </dgm:presLayoutVars>
      </dgm:prSet>
      <dgm:spPr/>
    </dgm:pt>
    <dgm:pt modelId="{A926AB3D-6695-4623-910C-D9B6569B3266}" type="pres">
      <dgm:prSet presAssocID="{CFB044FB-29B0-4956-977E-F5B21CAC995E}" presName="sibTrans" presStyleLbl="sibTrans2D1" presStyleIdx="0" presStyleCnt="0"/>
      <dgm:spPr/>
    </dgm:pt>
    <dgm:pt modelId="{28F90A38-3DF7-433E-A7D2-1C280622D3BF}" type="pres">
      <dgm:prSet presAssocID="{A25F94A3-6E69-48A3-8744-2170C48DD907}" presName="compNode" presStyleCnt="0"/>
      <dgm:spPr/>
    </dgm:pt>
    <dgm:pt modelId="{276F553A-5D97-489E-BFBC-0B53EF692CF8}" type="pres">
      <dgm:prSet presAssocID="{A25F94A3-6E69-48A3-8744-2170C48DD907}" presName="pictRect" presStyleLbl="node1" presStyleIdx="4" presStyleCnt="7"/>
      <dgm:spPr>
        <a:blipFill rotWithShape="1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3FFE94CE-8781-429D-8F4C-4B11A69F9721}" type="pres">
      <dgm:prSet presAssocID="{A25F94A3-6E69-48A3-8744-2170C48DD907}" presName="textRect" presStyleLbl="revTx" presStyleIdx="4" presStyleCnt="7">
        <dgm:presLayoutVars>
          <dgm:bulletEnabled val="1"/>
        </dgm:presLayoutVars>
      </dgm:prSet>
      <dgm:spPr/>
    </dgm:pt>
    <dgm:pt modelId="{4685F835-89B1-428E-B152-4AB8DCE27CF5}" type="pres">
      <dgm:prSet presAssocID="{B4258DA8-FC63-4B02-B055-3C3F575DC9A6}" presName="sibTrans" presStyleLbl="sibTrans2D1" presStyleIdx="0" presStyleCnt="0"/>
      <dgm:spPr/>
    </dgm:pt>
    <dgm:pt modelId="{AFA6D440-659B-492F-AFEE-781EB73D2E2E}" type="pres">
      <dgm:prSet presAssocID="{E184E5E3-7B86-4309-AF4D-B4FB5A489B2A}" presName="compNode" presStyleCnt="0"/>
      <dgm:spPr/>
    </dgm:pt>
    <dgm:pt modelId="{2A80121E-18BB-406B-AEBA-370F778DD271}" type="pres">
      <dgm:prSet presAssocID="{E184E5E3-7B86-4309-AF4D-B4FB5A489B2A}" presName="pictRect" presStyleLbl="node1" presStyleIdx="5" presStyleCnt="7"/>
      <dgm:spPr>
        <a:blipFill rotWithShape="1">
          <a:blip xmlns:r="http://schemas.openxmlformats.org/officeDocument/2006/relationships" r:embed="rId6"/>
          <a:srcRect/>
          <a:stretch>
            <a:fillRect l="-3000" r="-3000"/>
          </a:stretch>
        </a:blipFill>
      </dgm:spPr>
    </dgm:pt>
    <dgm:pt modelId="{3B588A2F-35DE-40B9-8EB3-6EB9E422832F}" type="pres">
      <dgm:prSet presAssocID="{E184E5E3-7B86-4309-AF4D-B4FB5A489B2A}" presName="textRect" presStyleLbl="revTx" presStyleIdx="5" presStyleCnt="7">
        <dgm:presLayoutVars>
          <dgm:bulletEnabled val="1"/>
        </dgm:presLayoutVars>
      </dgm:prSet>
      <dgm:spPr/>
    </dgm:pt>
    <dgm:pt modelId="{EE004393-0D9F-4BC9-8F92-821AA757B7DF}" type="pres">
      <dgm:prSet presAssocID="{25C13DD0-1DBC-4EB9-9CC5-2C65C6161AC3}" presName="sibTrans" presStyleLbl="sibTrans2D1" presStyleIdx="0" presStyleCnt="0"/>
      <dgm:spPr/>
    </dgm:pt>
    <dgm:pt modelId="{35280D1B-F397-42F0-B242-0923F69480C1}" type="pres">
      <dgm:prSet presAssocID="{4229B6BF-15E4-4EBF-8FBB-3F0FCF8C071C}" presName="compNode" presStyleCnt="0"/>
      <dgm:spPr/>
    </dgm:pt>
    <dgm:pt modelId="{BEF83FE6-DD79-4158-A73E-08B49DDD7405}" type="pres">
      <dgm:prSet presAssocID="{4229B6BF-15E4-4EBF-8FBB-3F0FCF8C071C}" presName="pictRect" presStyleLbl="node1" presStyleIdx="6" presStyleCnt="7"/>
      <dgm:spPr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C9FED662-4F31-4635-8F79-699097A470CC}" type="pres">
      <dgm:prSet presAssocID="{4229B6BF-15E4-4EBF-8FBB-3F0FCF8C071C}" presName="textRect" presStyleLbl="revTx" presStyleIdx="6" presStyleCnt="7">
        <dgm:presLayoutVars>
          <dgm:bulletEnabled val="1"/>
        </dgm:presLayoutVars>
      </dgm:prSet>
      <dgm:spPr/>
    </dgm:pt>
  </dgm:ptLst>
  <dgm:cxnLst>
    <dgm:cxn modelId="{4C71BC1B-1D71-43E4-AB81-E114FF8B39F0}" srcId="{9EF245F9-DD8F-4FCC-B0BB-63876207A1BA}" destId="{A718E07E-CCA5-437D-9E90-023FE07AF4D5}" srcOrd="1" destOrd="0" parTransId="{F7AFDBE8-168A-4BE0-A61B-3EF3A8E9BDF0}" sibTransId="{05661687-C1B5-4DF1-8C39-C86C7A4185BD}"/>
    <dgm:cxn modelId="{74310E25-D28C-428E-AF55-2FB8D487E1B8}" type="presOf" srcId="{4229B6BF-15E4-4EBF-8FBB-3F0FCF8C071C}" destId="{C9FED662-4F31-4635-8F79-699097A470CC}" srcOrd="0" destOrd="0" presId="urn:microsoft.com/office/officeart/2005/8/layout/pList1"/>
    <dgm:cxn modelId="{CD211025-3300-4AB0-86C1-A994A3EFECFF}" type="presOf" srcId="{E4C7E97B-1ADB-4805-9DA7-2D7C0FD9518F}" destId="{32381550-0ECB-436D-9EC9-E84B0B6E37C0}" srcOrd="0" destOrd="0" presId="urn:microsoft.com/office/officeart/2005/8/layout/pList1"/>
    <dgm:cxn modelId="{D63DAA70-657B-4157-B19D-07A6FA66DDA9}" srcId="{9EF245F9-DD8F-4FCC-B0BB-63876207A1BA}" destId="{4229B6BF-15E4-4EBF-8FBB-3F0FCF8C071C}" srcOrd="6" destOrd="0" parTransId="{4AF200B1-F029-4152-960A-BDEE960D34E0}" sibTransId="{E3B72937-7ED7-4DA4-8E37-126CDA20DFF2}"/>
    <dgm:cxn modelId="{DFFEE058-8F84-4524-AE51-6FAA4466C305}" srcId="{9EF245F9-DD8F-4FCC-B0BB-63876207A1BA}" destId="{E4C7E97B-1ADB-4805-9DA7-2D7C0FD9518F}" srcOrd="2" destOrd="0" parTransId="{018E374D-585C-4C1C-B890-1FC471B38B6B}" sibTransId="{FF19A7D6-AB9E-4D0B-AF65-EE7EEECBD157}"/>
    <dgm:cxn modelId="{C20C9786-8A26-4C1E-8FC7-BC656DFD5B9C}" type="presOf" srcId="{B4258DA8-FC63-4B02-B055-3C3F575DC9A6}" destId="{4685F835-89B1-428E-B152-4AB8DCE27CF5}" srcOrd="0" destOrd="0" presId="urn:microsoft.com/office/officeart/2005/8/layout/pList1"/>
    <dgm:cxn modelId="{3B8D58A0-84C2-494C-8302-CBAF9161353D}" type="presOf" srcId="{CCA97F67-D8AD-4770-8096-0EA2E70A152A}" destId="{F011EC7E-99F2-42CD-8E0E-27BE8007539D}" srcOrd="0" destOrd="0" presId="urn:microsoft.com/office/officeart/2005/8/layout/pList1"/>
    <dgm:cxn modelId="{6A5E76A3-6D0B-44E5-94FB-D8D22C910D30}" type="presOf" srcId="{E184E5E3-7B86-4309-AF4D-B4FB5A489B2A}" destId="{3B588A2F-35DE-40B9-8EB3-6EB9E422832F}" srcOrd="0" destOrd="0" presId="urn:microsoft.com/office/officeart/2005/8/layout/pList1"/>
    <dgm:cxn modelId="{56CF91A5-D069-47C4-988A-6D906F17C9CF}" type="presOf" srcId="{90A12F2E-2E42-4D66-B5A2-1B93726FC587}" destId="{E9F2A1E8-949C-4CA1-9BA3-FB5E0238EA6E}" srcOrd="0" destOrd="0" presId="urn:microsoft.com/office/officeart/2005/8/layout/pList1"/>
    <dgm:cxn modelId="{6C5FB8AC-52C4-4739-9978-2B6C0BA61114}" type="presOf" srcId="{A25F94A3-6E69-48A3-8744-2170C48DD907}" destId="{3FFE94CE-8781-429D-8F4C-4B11A69F9721}" srcOrd="0" destOrd="0" presId="urn:microsoft.com/office/officeart/2005/8/layout/pList1"/>
    <dgm:cxn modelId="{B5AF88B1-95F4-4C7F-A975-4CAE0AC8F921}" type="presOf" srcId="{44C5A201-F811-444F-ACF7-5EC625DB136E}" destId="{F6CD1CCF-DB4D-4406-AA78-99E81A21D512}" srcOrd="0" destOrd="0" presId="urn:microsoft.com/office/officeart/2005/8/layout/pList1"/>
    <dgm:cxn modelId="{FF5A66D1-37E3-4AA5-A108-7CDFEC1F73C1}" srcId="{9EF245F9-DD8F-4FCC-B0BB-63876207A1BA}" destId="{90A12F2E-2E42-4D66-B5A2-1B93726FC587}" srcOrd="3" destOrd="0" parTransId="{93431A47-D946-4685-B07F-8ED88859253F}" sibTransId="{CFB044FB-29B0-4956-977E-F5B21CAC995E}"/>
    <dgm:cxn modelId="{1449EAD1-D051-4E60-B91A-8DD2CADBFA79}" srcId="{9EF245F9-DD8F-4FCC-B0BB-63876207A1BA}" destId="{CCA97F67-D8AD-4770-8096-0EA2E70A152A}" srcOrd="0" destOrd="0" parTransId="{BA7142C6-994F-425E-B712-C941E3CCDE5D}" sibTransId="{44C5A201-F811-444F-ACF7-5EC625DB136E}"/>
    <dgm:cxn modelId="{24F2EAD2-3CD3-4D18-A6BE-BB291F4A8D2B}" type="presOf" srcId="{25C13DD0-1DBC-4EB9-9CC5-2C65C6161AC3}" destId="{EE004393-0D9F-4BC9-8F92-821AA757B7DF}" srcOrd="0" destOrd="0" presId="urn:microsoft.com/office/officeart/2005/8/layout/pList1"/>
    <dgm:cxn modelId="{D8CA55D3-0FD8-476B-998D-8D5A4112059E}" type="presOf" srcId="{CFB044FB-29B0-4956-977E-F5B21CAC995E}" destId="{A926AB3D-6695-4623-910C-D9B6569B3266}" srcOrd="0" destOrd="0" presId="urn:microsoft.com/office/officeart/2005/8/layout/pList1"/>
    <dgm:cxn modelId="{78EC49D8-C46B-47E3-AE19-8A10073D6EE0}" type="presOf" srcId="{A718E07E-CCA5-437D-9E90-023FE07AF4D5}" destId="{8D3FC863-AB4E-483E-A766-17230692E90E}" srcOrd="0" destOrd="0" presId="urn:microsoft.com/office/officeart/2005/8/layout/pList1"/>
    <dgm:cxn modelId="{119087E2-9A06-4012-9165-CDF686E2D37E}" type="presOf" srcId="{05661687-C1B5-4DF1-8C39-C86C7A4185BD}" destId="{76F46804-76D5-4DA8-82B5-6FE93BEDAFC2}" srcOrd="0" destOrd="0" presId="urn:microsoft.com/office/officeart/2005/8/layout/pList1"/>
    <dgm:cxn modelId="{C96C27E6-3E1E-47DD-82AD-83A1732F44AD}" srcId="{9EF245F9-DD8F-4FCC-B0BB-63876207A1BA}" destId="{E184E5E3-7B86-4309-AF4D-B4FB5A489B2A}" srcOrd="5" destOrd="0" parTransId="{3060D5C9-679B-4630-AB1B-D95E53C18550}" sibTransId="{25C13DD0-1DBC-4EB9-9CC5-2C65C6161AC3}"/>
    <dgm:cxn modelId="{A025E8E8-691B-4126-92BE-0A954E34D2D2}" type="presOf" srcId="{9EF245F9-DD8F-4FCC-B0BB-63876207A1BA}" destId="{6A0692AF-D54B-4A18-930F-817ABB14EBDE}" srcOrd="0" destOrd="0" presId="urn:microsoft.com/office/officeart/2005/8/layout/pList1"/>
    <dgm:cxn modelId="{2D1650EC-FA6C-4964-825B-CB98F40C0880}" type="presOf" srcId="{FF19A7D6-AB9E-4D0B-AF65-EE7EEECBD157}" destId="{F1503F3C-726B-484E-840B-997E31EF8A38}" srcOrd="0" destOrd="0" presId="urn:microsoft.com/office/officeart/2005/8/layout/pList1"/>
    <dgm:cxn modelId="{13CCE4F6-5FA2-4551-9E79-8BDC2A8E5C78}" srcId="{9EF245F9-DD8F-4FCC-B0BB-63876207A1BA}" destId="{A25F94A3-6E69-48A3-8744-2170C48DD907}" srcOrd="4" destOrd="0" parTransId="{B44FE9CB-FE02-4258-990E-66AC7DECE755}" sibTransId="{B4258DA8-FC63-4B02-B055-3C3F575DC9A6}"/>
    <dgm:cxn modelId="{0BF021FD-75E6-4285-9C1A-2C5521594B8C}" type="presParOf" srcId="{6A0692AF-D54B-4A18-930F-817ABB14EBDE}" destId="{0EF36010-A8F6-4C89-85A0-2F2DA2F2110B}" srcOrd="0" destOrd="0" presId="urn:microsoft.com/office/officeart/2005/8/layout/pList1"/>
    <dgm:cxn modelId="{075AEDC2-8ECF-4199-9B66-8358413C2654}" type="presParOf" srcId="{0EF36010-A8F6-4C89-85A0-2F2DA2F2110B}" destId="{1E922B64-5C39-4B4B-830F-F30C9F1ACE7A}" srcOrd="0" destOrd="0" presId="urn:microsoft.com/office/officeart/2005/8/layout/pList1"/>
    <dgm:cxn modelId="{BDDA439D-D72E-451A-87A5-35579EA0304D}" type="presParOf" srcId="{0EF36010-A8F6-4C89-85A0-2F2DA2F2110B}" destId="{F011EC7E-99F2-42CD-8E0E-27BE8007539D}" srcOrd="1" destOrd="0" presId="urn:microsoft.com/office/officeart/2005/8/layout/pList1"/>
    <dgm:cxn modelId="{2E3634B0-4B7F-438A-95D4-3AA532D3ACA5}" type="presParOf" srcId="{6A0692AF-D54B-4A18-930F-817ABB14EBDE}" destId="{F6CD1CCF-DB4D-4406-AA78-99E81A21D512}" srcOrd="1" destOrd="0" presId="urn:microsoft.com/office/officeart/2005/8/layout/pList1"/>
    <dgm:cxn modelId="{3EBBBB05-E200-4A83-B478-B55FDC0F18B6}" type="presParOf" srcId="{6A0692AF-D54B-4A18-930F-817ABB14EBDE}" destId="{E7BA436E-1F3E-490B-B7EC-16F42EFF794B}" srcOrd="2" destOrd="0" presId="urn:microsoft.com/office/officeart/2005/8/layout/pList1"/>
    <dgm:cxn modelId="{73875DDA-C2E3-43BE-BE04-952BAB014FAE}" type="presParOf" srcId="{E7BA436E-1F3E-490B-B7EC-16F42EFF794B}" destId="{4D40617F-321C-42E8-8DD0-1A7C1694C0E3}" srcOrd="0" destOrd="0" presId="urn:microsoft.com/office/officeart/2005/8/layout/pList1"/>
    <dgm:cxn modelId="{E2B5D50C-3B4F-44AF-8295-FDD56720EAA4}" type="presParOf" srcId="{E7BA436E-1F3E-490B-B7EC-16F42EFF794B}" destId="{8D3FC863-AB4E-483E-A766-17230692E90E}" srcOrd="1" destOrd="0" presId="urn:microsoft.com/office/officeart/2005/8/layout/pList1"/>
    <dgm:cxn modelId="{33AC26F9-2410-43CC-9D78-2FB225B360C7}" type="presParOf" srcId="{6A0692AF-D54B-4A18-930F-817ABB14EBDE}" destId="{76F46804-76D5-4DA8-82B5-6FE93BEDAFC2}" srcOrd="3" destOrd="0" presId="urn:microsoft.com/office/officeart/2005/8/layout/pList1"/>
    <dgm:cxn modelId="{78B2BFC4-D2D2-4F69-ACA2-F71CC77C9E4D}" type="presParOf" srcId="{6A0692AF-D54B-4A18-930F-817ABB14EBDE}" destId="{72255248-1842-4029-B948-F741F8EAC850}" srcOrd="4" destOrd="0" presId="urn:microsoft.com/office/officeart/2005/8/layout/pList1"/>
    <dgm:cxn modelId="{19A6FE49-7DD9-40C6-BE7D-216ABBFA5B22}" type="presParOf" srcId="{72255248-1842-4029-B948-F741F8EAC850}" destId="{E9DA28F1-B0E2-49A6-8221-14CD0F1D252B}" srcOrd="0" destOrd="0" presId="urn:microsoft.com/office/officeart/2005/8/layout/pList1"/>
    <dgm:cxn modelId="{031BC419-D125-43DC-95C3-7720BB0D7975}" type="presParOf" srcId="{72255248-1842-4029-B948-F741F8EAC850}" destId="{32381550-0ECB-436D-9EC9-E84B0B6E37C0}" srcOrd="1" destOrd="0" presId="urn:microsoft.com/office/officeart/2005/8/layout/pList1"/>
    <dgm:cxn modelId="{8E7A0EC7-A947-4C2E-B0E2-917FE2A9FBB5}" type="presParOf" srcId="{6A0692AF-D54B-4A18-930F-817ABB14EBDE}" destId="{F1503F3C-726B-484E-840B-997E31EF8A38}" srcOrd="5" destOrd="0" presId="urn:microsoft.com/office/officeart/2005/8/layout/pList1"/>
    <dgm:cxn modelId="{F4022028-9590-4926-9407-9D827408C5F5}" type="presParOf" srcId="{6A0692AF-D54B-4A18-930F-817ABB14EBDE}" destId="{FF23FA39-7E38-4E9E-AD65-D8480D518306}" srcOrd="6" destOrd="0" presId="urn:microsoft.com/office/officeart/2005/8/layout/pList1"/>
    <dgm:cxn modelId="{9313DD4B-3FAD-4F35-97A7-E882EC373E35}" type="presParOf" srcId="{FF23FA39-7E38-4E9E-AD65-D8480D518306}" destId="{E0C0A05E-3897-4E9F-A444-5254F80F919A}" srcOrd="0" destOrd="0" presId="urn:microsoft.com/office/officeart/2005/8/layout/pList1"/>
    <dgm:cxn modelId="{062405A8-79E8-446C-AB82-12EEF3804087}" type="presParOf" srcId="{FF23FA39-7E38-4E9E-AD65-D8480D518306}" destId="{E9F2A1E8-949C-4CA1-9BA3-FB5E0238EA6E}" srcOrd="1" destOrd="0" presId="urn:microsoft.com/office/officeart/2005/8/layout/pList1"/>
    <dgm:cxn modelId="{892DBB0C-FC51-4CEB-BF24-7AF0109D0E82}" type="presParOf" srcId="{6A0692AF-D54B-4A18-930F-817ABB14EBDE}" destId="{A926AB3D-6695-4623-910C-D9B6569B3266}" srcOrd="7" destOrd="0" presId="urn:microsoft.com/office/officeart/2005/8/layout/pList1"/>
    <dgm:cxn modelId="{7FDFE3DB-3F16-492E-B1D3-76E2BC5AA774}" type="presParOf" srcId="{6A0692AF-D54B-4A18-930F-817ABB14EBDE}" destId="{28F90A38-3DF7-433E-A7D2-1C280622D3BF}" srcOrd="8" destOrd="0" presId="urn:microsoft.com/office/officeart/2005/8/layout/pList1"/>
    <dgm:cxn modelId="{CAC8CE40-9B91-4B5E-A9BE-77BB90B7B014}" type="presParOf" srcId="{28F90A38-3DF7-433E-A7D2-1C280622D3BF}" destId="{276F553A-5D97-489E-BFBC-0B53EF692CF8}" srcOrd="0" destOrd="0" presId="urn:microsoft.com/office/officeart/2005/8/layout/pList1"/>
    <dgm:cxn modelId="{BD2B1D6F-78CC-459E-88F7-F6CA60698A85}" type="presParOf" srcId="{28F90A38-3DF7-433E-A7D2-1C280622D3BF}" destId="{3FFE94CE-8781-429D-8F4C-4B11A69F9721}" srcOrd="1" destOrd="0" presId="urn:microsoft.com/office/officeart/2005/8/layout/pList1"/>
    <dgm:cxn modelId="{1C1217E2-9432-4AE7-88A7-5EA25C40D71D}" type="presParOf" srcId="{6A0692AF-D54B-4A18-930F-817ABB14EBDE}" destId="{4685F835-89B1-428E-B152-4AB8DCE27CF5}" srcOrd="9" destOrd="0" presId="urn:microsoft.com/office/officeart/2005/8/layout/pList1"/>
    <dgm:cxn modelId="{A5489386-F03F-4804-AE43-1A6DF7FA1D4A}" type="presParOf" srcId="{6A0692AF-D54B-4A18-930F-817ABB14EBDE}" destId="{AFA6D440-659B-492F-AFEE-781EB73D2E2E}" srcOrd="10" destOrd="0" presId="urn:microsoft.com/office/officeart/2005/8/layout/pList1"/>
    <dgm:cxn modelId="{02621D28-1BE8-48F9-AA75-A606270CC54B}" type="presParOf" srcId="{AFA6D440-659B-492F-AFEE-781EB73D2E2E}" destId="{2A80121E-18BB-406B-AEBA-370F778DD271}" srcOrd="0" destOrd="0" presId="urn:microsoft.com/office/officeart/2005/8/layout/pList1"/>
    <dgm:cxn modelId="{A0F22081-9B49-4B20-8017-2E38188B220E}" type="presParOf" srcId="{AFA6D440-659B-492F-AFEE-781EB73D2E2E}" destId="{3B588A2F-35DE-40B9-8EB3-6EB9E422832F}" srcOrd="1" destOrd="0" presId="urn:microsoft.com/office/officeart/2005/8/layout/pList1"/>
    <dgm:cxn modelId="{97F619AA-8679-4F14-B9DD-0B4E193B9C27}" type="presParOf" srcId="{6A0692AF-D54B-4A18-930F-817ABB14EBDE}" destId="{EE004393-0D9F-4BC9-8F92-821AA757B7DF}" srcOrd="11" destOrd="0" presId="urn:microsoft.com/office/officeart/2005/8/layout/pList1"/>
    <dgm:cxn modelId="{A8BA8765-1F2F-49B7-A5DC-0487AFF7A256}" type="presParOf" srcId="{6A0692AF-D54B-4A18-930F-817ABB14EBDE}" destId="{35280D1B-F397-42F0-B242-0923F69480C1}" srcOrd="12" destOrd="0" presId="urn:microsoft.com/office/officeart/2005/8/layout/pList1"/>
    <dgm:cxn modelId="{B86E8493-CC54-45EC-89DA-2FD3B36BEC1F}" type="presParOf" srcId="{35280D1B-F397-42F0-B242-0923F69480C1}" destId="{BEF83FE6-DD79-4158-A73E-08B49DDD7405}" srcOrd="0" destOrd="0" presId="urn:microsoft.com/office/officeart/2005/8/layout/pList1"/>
    <dgm:cxn modelId="{C9C400DC-53D3-4679-8CF5-0380736C6923}" type="presParOf" srcId="{35280D1B-F397-42F0-B242-0923F69480C1}" destId="{C9FED662-4F31-4635-8F79-699097A470CC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922B64-5C39-4B4B-830F-F30C9F1ACE7A}">
      <dsp:nvSpPr>
        <dsp:cNvPr id="0" name=""/>
        <dsp:cNvSpPr/>
      </dsp:nvSpPr>
      <dsp:spPr>
        <a:xfrm>
          <a:off x="4376" y="928598"/>
          <a:ext cx="2082668" cy="1434958"/>
        </a:xfrm>
        <a:prstGeom prst="roundRect">
          <a:avLst/>
        </a:prstGeom>
        <a:blipFill rotWithShape="1">
          <a:blip xmlns:r="http://schemas.openxmlformats.org/officeDocument/2006/relationships" r:embed="rId1"/>
          <a:srcRect/>
          <a:stretch>
            <a:fillRect t="-4000" b="-4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011EC7E-99F2-42CD-8E0E-27BE8007539D}">
      <dsp:nvSpPr>
        <dsp:cNvPr id="0" name=""/>
        <dsp:cNvSpPr/>
      </dsp:nvSpPr>
      <dsp:spPr>
        <a:xfrm>
          <a:off x="4376" y="2363556"/>
          <a:ext cx="2082668" cy="772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500" b="1" kern="1200" dirty="0"/>
            <a:t>Implementación de Aislamientos en Centros de salud </a:t>
          </a:r>
        </a:p>
      </dsp:txBody>
      <dsp:txXfrm>
        <a:off x="4376" y="2363556"/>
        <a:ext cx="2082668" cy="772669"/>
      </dsp:txXfrm>
    </dsp:sp>
    <dsp:sp modelId="{4D40617F-321C-42E8-8DD0-1A7C1694C0E3}">
      <dsp:nvSpPr>
        <dsp:cNvPr id="0" name=""/>
        <dsp:cNvSpPr/>
      </dsp:nvSpPr>
      <dsp:spPr>
        <a:xfrm>
          <a:off x="2295398" y="928598"/>
          <a:ext cx="2082668" cy="1434958"/>
        </a:xfrm>
        <a:prstGeom prst="roundRect">
          <a:avLst/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D3FC863-AB4E-483E-A766-17230692E90E}">
      <dsp:nvSpPr>
        <dsp:cNvPr id="0" name=""/>
        <dsp:cNvSpPr/>
      </dsp:nvSpPr>
      <dsp:spPr>
        <a:xfrm>
          <a:off x="2295398" y="2363556"/>
          <a:ext cx="2082668" cy="772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500" b="1" kern="1200" dirty="0"/>
            <a:t>Capacitaciones del personal </a:t>
          </a:r>
        </a:p>
      </dsp:txBody>
      <dsp:txXfrm>
        <a:off x="2295398" y="2363556"/>
        <a:ext cx="2082668" cy="772669"/>
      </dsp:txXfrm>
    </dsp:sp>
    <dsp:sp modelId="{E9DA28F1-B0E2-49A6-8221-14CD0F1D252B}">
      <dsp:nvSpPr>
        <dsp:cNvPr id="0" name=""/>
        <dsp:cNvSpPr/>
      </dsp:nvSpPr>
      <dsp:spPr>
        <a:xfrm>
          <a:off x="4586421" y="928598"/>
          <a:ext cx="2082668" cy="1434958"/>
        </a:xfrm>
        <a:prstGeom prst="roundRect">
          <a:avLst/>
        </a:prstGeom>
        <a:blipFill rotWithShape="1">
          <a:blip xmlns:r="http://schemas.openxmlformats.org/officeDocument/2006/relationships" r:embed="rId3"/>
          <a:srcRect/>
          <a:stretch>
            <a:fillRect t="-3000" b="-3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2381550-0ECB-436D-9EC9-E84B0B6E37C0}">
      <dsp:nvSpPr>
        <dsp:cNvPr id="0" name=""/>
        <dsp:cNvSpPr/>
      </dsp:nvSpPr>
      <dsp:spPr>
        <a:xfrm>
          <a:off x="4586421" y="2363556"/>
          <a:ext cx="2082668" cy="772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500" b="1" kern="1200" dirty="0"/>
            <a:t>Solicitud y distribución de EPP</a:t>
          </a:r>
        </a:p>
      </dsp:txBody>
      <dsp:txXfrm>
        <a:off x="4586421" y="2363556"/>
        <a:ext cx="2082668" cy="772669"/>
      </dsp:txXfrm>
    </dsp:sp>
    <dsp:sp modelId="{E0C0A05E-3897-4E9F-A444-5254F80F919A}">
      <dsp:nvSpPr>
        <dsp:cNvPr id="0" name=""/>
        <dsp:cNvSpPr/>
      </dsp:nvSpPr>
      <dsp:spPr>
        <a:xfrm>
          <a:off x="6877443" y="928598"/>
          <a:ext cx="2082668" cy="1434958"/>
        </a:xfrm>
        <a:prstGeom prst="roundRect">
          <a:avLst/>
        </a:prstGeom>
        <a:blipFill rotWithShape="1">
          <a:blip xmlns:r="http://schemas.openxmlformats.org/officeDocument/2006/relationships" r:embed="rId4"/>
          <a:srcRect/>
          <a:stretch>
            <a:fillRect t="-25000" b="-25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9F2A1E8-949C-4CA1-9BA3-FB5E0238EA6E}">
      <dsp:nvSpPr>
        <dsp:cNvPr id="0" name=""/>
        <dsp:cNvSpPr/>
      </dsp:nvSpPr>
      <dsp:spPr>
        <a:xfrm>
          <a:off x="6877443" y="2363556"/>
          <a:ext cx="2082668" cy="772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500" b="1" kern="1200" dirty="0"/>
            <a:t>Creación de protocolo de derivación  y flujos de atención </a:t>
          </a:r>
        </a:p>
      </dsp:txBody>
      <dsp:txXfrm>
        <a:off x="6877443" y="2363556"/>
        <a:ext cx="2082668" cy="772669"/>
      </dsp:txXfrm>
    </dsp:sp>
    <dsp:sp modelId="{276F553A-5D97-489E-BFBC-0B53EF692CF8}">
      <dsp:nvSpPr>
        <dsp:cNvPr id="0" name=""/>
        <dsp:cNvSpPr/>
      </dsp:nvSpPr>
      <dsp:spPr>
        <a:xfrm>
          <a:off x="1149887" y="3344493"/>
          <a:ext cx="2082668" cy="1434958"/>
        </a:xfrm>
        <a:prstGeom prst="roundRect">
          <a:avLst/>
        </a:prstGeom>
        <a:blipFill rotWithShape="1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FFE94CE-8781-429D-8F4C-4B11A69F9721}">
      <dsp:nvSpPr>
        <dsp:cNvPr id="0" name=""/>
        <dsp:cNvSpPr/>
      </dsp:nvSpPr>
      <dsp:spPr>
        <a:xfrm>
          <a:off x="1149887" y="4779451"/>
          <a:ext cx="2082668" cy="772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500" b="1" kern="1200" dirty="0"/>
            <a:t>Simulacros en la red </a:t>
          </a:r>
        </a:p>
      </dsp:txBody>
      <dsp:txXfrm>
        <a:off x="1149887" y="4779451"/>
        <a:ext cx="2082668" cy="772669"/>
      </dsp:txXfrm>
    </dsp:sp>
    <dsp:sp modelId="{2A80121E-18BB-406B-AEBA-370F778DD271}">
      <dsp:nvSpPr>
        <dsp:cNvPr id="0" name=""/>
        <dsp:cNvSpPr/>
      </dsp:nvSpPr>
      <dsp:spPr>
        <a:xfrm>
          <a:off x="3440909" y="3344493"/>
          <a:ext cx="2082668" cy="1434958"/>
        </a:xfrm>
        <a:prstGeom prst="roundRect">
          <a:avLst/>
        </a:prstGeom>
        <a:blipFill rotWithShape="1">
          <a:blip xmlns:r="http://schemas.openxmlformats.org/officeDocument/2006/relationships" r:embed="rId6"/>
          <a:srcRect/>
          <a:stretch>
            <a:fillRect l="-3000" r="-3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B588A2F-35DE-40B9-8EB3-6EB9E422832F}">
      <dsp:nvSpPr>
        <dsp:cNvPr id="0" name=""/>
        <dsp:cNvSpPr/>
      </dsp:nvSpPr>
      <dsp:spPr>
        <a:xfrm>
          <a:off x="3440909" y="4779451"/>
          <a:ext cx="2082668" cy="772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500" b="1" kern="1200" dirty="0"/>
            <a:t>Implementación de Laboratorios de Biología molecular </a:t>
          </a:r>
        </a:p>
      </dsp:txBody>
      <dsp:txXfrm>
        <a:off x="3440909" y="4779451"/>
        <a:ext cx="2082668" cy="772669"/>
      </dsp:txXfrm>
    </dsp:sp>
    <dsp:sp modelId="{BEF83FE6-DD79-4158-A73E-08B49DDD7405}">
      <dsp:nvSpPr>
        <dsp:cNvPr id="0" name=""/>
        <dsp:cNvSpPr/>
      </dsp:nvSpPr>
      <dsp:spPr>
        <a:xfrm>
          <a:off x="5731932" y="3344493"/>
          <a:ext cx="2082668" cy="1434958"/>
        </a:xfrm>
        <a:prstGeom prst="roundRect">
          <a:avLst/>
        </a:prstGeom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FED662-4F31-4635-8F79-699097A470CC}">
      <dsp:nvSpPr>
        <dsp:cNvPr id="0" name=""/>
        <dsp:cNvSpPr/>
      </dsp:nvSpPr>
      <dsp:spPr>
        <a:xfrm>
          <a:off x="5731932" y="4779451"/>
          <a:ext cx="2082668" cy="772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500" b="1" kern="1200" dirty="0"/>
            <a:t>Habilitación de Camas Criticas </a:t>
          </a:r>
        </a:p>
      </dsp:txBody>
      <dsp:txXfrm>
        <a:off x="5731932" y="4779451"/>
        <a:ext cx="2082668" cy="7726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B2C1C-0CDD-4493-BB19-EBA1E7BE7A4C}" type="datetimeFigureOut">
              <a:rPr lang="es-CL" smtClean="0"/>
              <a:t>28-05-2020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EBDFD-8BA4-421B-8F80-79813BC399F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14785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323-EFEB-4475-8B22-918B866B2424}" type="datetimeFigureOut">
              <a:rPr lang="es-CL" smtClean="0"/>
              <a:t>28-05-2020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21CF-1F67-4688-B21F-9A2820AF18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99994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323-EFEB-4475-8B22-918B866B2424}" type="datetimeFigureOut">
              <a:rPr lang="es-CL" smtClean="0"/>
              <a:t>28-05-2020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21CF-1F67-4688-B21F-9A2820AF18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9284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323-EFEB-4475-8B22-918B866B2424}" type="datetimeFigureOut">
              <a:rPr lang="es-CL" smtClean="0"/>
              <a:t>28-05-2020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21CF-1F67-4688-B21F-9A2820AF18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20980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323-EFEB-4475-8B22-918B866B2424}" type="datetimeFigureOut">
              <a:rPr lang="es-CL" smtClean="0"/>
              <a:t>28-05-2020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21CF-1F67-4688-B21F-9A2820AF18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58563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323-EFEB-4475-8B22-918B866B2424}" type="datetimeFigureOut">
              <a:rPr lang="es-CL" smtClean="0"/>
              <a:t>28-05-2020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21CF-1F67-4688-B21F-9A2820AF18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001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323-EFEB-4475-8B22-918B866B2424}" type="datetimeFigureOut">
              <a:rPr lang="es-CL" smtClean="0"/>
              <a:t>28-05-2020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21CF-1F67-4688-B21F-9A2820AF18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22954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323-EFEB-4475-8B22-918B866B2424}" type="datetimeFigureOut">
              <a:rPr lang="es-CL" smtClean="0"/>
              <a:t>28-05-2020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21CF-1F67-4688-B21F-9A2820AF18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61275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323-EFEB-4475-8B22-918B866B2424}" type="datetimeFigureOut">
              <a:rPr lang="es-CL" smtClean="0"/>
              <a:t>28-05-2020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21CF-1F67-4688-B21F-9A2820AF18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62207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323-EFEB-4475-8B22-918B866B2424}" type="datetimeFigureOut">
              <a:rPr lang="es-CL" smtClean="0"/>
              <a:t>28-05-2020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21CF-1F67-4688-B21F-9A2820AF18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95555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323-EFEB-4475-8B22-918B866B2424}" type="datetimeFigureOut">
              <a:rPr lang="es-CL" smtClean="0"/>
              <a:t>28-05-2020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21CF-1F67-4688-B21F-9A2820AF18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61275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323-EFEB-4475-8B22-918B866B2424}" type="datetimeFigureOut">
              <a:rPr lang="es-CL" smtClean="0"/>
              <a:t>28-05-2020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C21CF-1F67-4688-B21F-9A2820AF18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30673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3187701" y="2582490"/>
            <a:ext cx="5956300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/>
              <a:t>Estilo portada presentación 1, </a:t>
            </a:r>
            <a:r>
              <a:rPr lang="es-ES" dirty="0" err="1"/>
              <a:t>Verdana</a:t>
            </a:r>
            <a:r>
              <a:rPr lang="es-ES" dirty="0"/>
              <a:t> Negrita 28pt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3187701" y="3623722"/>
            <a:ext cx="5956300" cy="10275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F81BD"/>
                </a:solidFill>
                <a:latin typeface="Verdana"/>
                <a:cs typeface="Verdana"/>
              </a:defRPr>
            </a:lvl1pPr>
          </a:lstStyle>
          <a:p>
            <a:r>
              <a:rPr lang="es-ES" dirty="0">
                <a:solidFill>
                  <a:schemeClr val="accent1"/>
                </a:solidFill>
              </a:rPr>
              <a:t>(Línea adicional) Subtema </a:t>
            </a:r>
            <a:r>
              <a:rPr lang="es-ES" dirty="0" err="1">
                <a:solidFill>
                  <a:schemeClr val="accent1"/>
                </a:solidFill>
              </a:rPr>
              <a:t>Verdana</a:t>
            </a:r>
            <a:r>
              <a:rPr lang="es-ES" dirty="0">
                <a:solidFill>
                  <a:schemeClr val="accent1"/>
                </a:solidFill>
              </a:rPr>
              <a:t> 18pt</a:t>
            </a: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11" y="-1"/>
            <a:ext cx="1938508" cy="177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95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2"/>
          <p:cNvSpPr>
            <a:spLocks noGrp="1"/>
          </p:cNvSpPr>
          <p:nvPr>
            <p:ph idx="18" hasCustomPrompt="1"/>
          </p:nvPr>
        </p:nvSpPr>
        <p:spPr>
          <a:xfrm>
            <a:off x="3479801" y="3035300"/>
            <a:ext cx="5257799" cy="3236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baseline="0">
                <a:solidFill>
                  <a:schemeClr val="tx1">
                    <a:lumMod val="75000"/>
                  </a:schemeClr>
                </a:solidFill>
                <a:latin typeface="Verdana"/>
                <a:cs typeface="Verdana"/>
              </a:defRPr>
            </a:lvl1pPr>
            <a:lvl2pPr>
              <a:defRPr sz="1800">
                <a:solidFill>
                  <a:schemeClr val="bg1"/>
                </a:solidFill>
                <a:latin typeface="gobCL"/>
                <a:cs typeface="gobCL"/>
              </a:defRPr>
            </a:lvl2pPr>
            <a:lvl3pPr>
              <a:defRPr sz="1800">
                <a:solidFill>
                  <a:schemeClr val="bg1"/>
                </a:solidFill>
                <a:latin typeface="gobCL"/>
                <a:cs typeface="gobCL"/>
              </a:defRPr>
            </a:lvl3pPr>
          </a:lstStyle>
          <a:p>
            <a:pPr lvl="0"/>
            <a:r>
              <a:rPr lang="es-ES_tradnl" dirty="0"/>
              <a:t>Contenido de la </a:t>
            </a:r>
            <a:r>
              <a:rPr lang="es-ES_tradnl" dirty="0" err="1"/>
              <a:t>slide</a:t>
            </a:r>
            <a:r>
              <a:rPr lang="es-ES_tradnl" dirty="0"/>
              <a:t> en dos columnas de texto. </a:t>
            </a:r>
            <a:r>
              <a:rPr lang="es-ES_tradnl" dirty="0" err="1"/>
              <a:t>Verdana</a:t>
            </a:r>
            <a:r>
              <a:rPr lang="es-ES_tradnl" dirty="0"/>
              <a:t> 15pt. </a:t>
            </a:r>
          </a:p>
          <a:p>
            <a:pPr lvl="0"/>
            <a:endParaRPr lang="es-ES_tradnl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_tradnl" dirty="0"/>
              <a:t>Texto texto texto texto texto texto texto texto texto texto texto texto texto texto texto.</a:t>
            </a:r>
          </a:p>
          <a:p>
            <a:pPr lvl="0"/>
            <a:r>
              <a:rPr lang="es-ES_tradnl" dirty="0"/>
              <a:t> </a:t>
            </a:r>
          </a:p>
        </p:txBody>
      </p:sp>
      <p:sp>
        <p:nvSpPr>
          <p:cNvPr id="7" name="Marcador de contenido 12"/>
          <p:cNvSpPr>
            <a:spLocks noGrp="1"/>
          </p:cNvSpPr>
          <p:nvPr>
            <p:ph sz="quarter" idx="12" hasCustomPrompt="1"/>
          </p:nvPr>
        </p:nvSpPr>
        <p:spPr>
          <a:xfrm>
            <a:off x="3479800" y="1066801"/>
            <a:ext cx="5257800" cy="990600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1" i="0" spc="0">
                <a:solidFill>
                  <a:schemeClr val="accent1"/>
                </a:solidFill>
                <a:latin typeface="Verdana"/>
              </a:defRPr>
            </a:lvl1pPr>
          </a:lstStyle>
          <a:p>
            <a:pPr lvl="0"/>
            <a:r>
              <a:rPr lang="es-ES" dirty="0"/>
              <a:t>Titulo del capítulo/tema de la </a:t>
            </a:r>
            <a:r>
              <a:rPr lang="es-ES" dirty="0" err="1"/>
              <a:t>diapo</a:t>
            </a:r>
            <a:r>
              <a:rPr lang="es-ES" dirty="0"/>
              <a:t>. en máx. dos líneas. </a:t>
            </a:r>
            <a:r>
              <a:rPr lang="es-ES" dirty="0" err="1"/>
              <a:t>Verdana</a:t>
            </a:r>
            <a:r>
              <a:rPr lang="es-ES" dirty="0"/>
              <a:t> Negrita 20pt:</a:t>
            </a:r>
          </a:p>
          <a:p>
            <a:pPr lvl="0"/>
            <a:endParaRPr lang="es-ES" dirty="0"/>
          </a:p>
        </p:txBody>
      </p:sp>
      <p:sp>
        <p:nvSpPr>
          <p:cNvPr id="8" name="Marcador de contenido 12"/>
          <p:cNvSpPr>
            <a:spLocks noGrp="1"/>
          </p:cNvSpPr>
          <p:nvPr>
            <p:ph sz="quarter" idx="13" hasCustomPrompt="1"/>
          </p:nvPr>
        </p:nvSpPr>
        <p:spPr>
          <a:xfrm>
            <a:off x="3479800" y="2184400"/>
            <a:ext cx="5257800" cy="723900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 spc="0">
                <a:solidFill>
                  <a:srgbClr val="4F81BD"/>
                </a:solidFill>
                <a:latin typeface="Verdana"/>
              </a:defRPr>
            </a:lvl1pPr>
          </a:lstStyle>
          <a:p>
            <a:pPr lvl="0"/>
            <a:r>
              <a:rPr lang="es-ES" dirty="0"/>
              <a:t>(Línea adicional) Subtema </a:t>
            </a:r>
            <a:r>
              <a:rPr lang="es-ES" dirty="0" err="1"/>
              <a:t>Verdana</a:t>
            </a:r>
            <a:r>
              <a:rPr lang="es-ES" dirty="0"/>
              <a:t> 18pt</a:t>
            </a:r>
          </a:p>
          <a:p>
            <a:pPr lvl="0"/>
            <a:endParaRPr lang="es-ES" dirty="0"/>
          </a:p>
        </p:txBody>
      </p:sp>
      <p:pic>
        <p:nvPicPr>
          <p:cNvPr id="9" name="Picture 8" descr="Complemento-Logo-Gobierno-160x14p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1" y="0"/>
            <a:ext cx="2032000" cy="177800"/>
          </a:xfrm>
          <a:prstGeom prst="rect">
            <a:avLst/>
          </a:prstGeom>
        </p:spPr>
      </p:pic>
      <p:sp>
        <p:nvSpPr>
          <p:cNvPr id="2" name="CuadroTexto 1"/>
          <p:cNvSpPr txBox="1"/>
          <p:nvPr userDrawn="1"/>
        </p:nvSpPr>
        <p:spPr>
          <a:xfrm>
            <a:off x="8454867" y="6475874"/>
            <a:ext cx="3738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F0D743BD-13B2-8146-8C09-0F6A22AE68B5}" type="slidenum">
              <a:rPr lang="es-ES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/>
                <a:cs typeface="Candara"/>
              </a:rPr>
              <a:pPr algn="r"/>
              <a:t>‹Nº›</a:t>
            </a:fld>
            <a:endParaRPr lang="es-ES" sz="1000" dirty="0">
              <a:solidFill>
                <a:schemeClr val="tx1">
                  <a:lumMod val="65000"/>
                  <a:lumOff val="35000"/>
                </a:schemeClr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568274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81323-EFEB-4475-8B22-918B866B2424}" type="datetimeFigureOut">
              <a:rPr lang="es-CL" smtClean="0"/>
              <a:t>28-05-2020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C21CF-1F67-4688-B21F-9A2820AF18A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13291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quarter" idx="11"/>
          </p:nvPr>
        </p:nvSpPr>
        <p:spPr>
          <a:xfrm>
            <a:off x="567631" y="3214844"/>
            <a:ext cx="8345272" cy="792087"/>
          </a:xfrm>
        </p:spPr>
        <p:txBody>
          <a:bodyPr/>
          <a:lstStyle/>
          <a:p>
            <a:pPr algn="ctr"/>
            <a:r>
              <a:rPr lang="es-CL" sz="3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 ASISTENCIAL IV REGIÓN </a:t>
            </a:r>
            <a:endParaRPr lang="es-CL"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s-ES_tradnl" sz="3500" dirty="0">
              <a:solidFill>
                <a:schemeClr val="accent1"/>
              </a:solidFill>
              <a:latin typeface="Candara"/>
              <a:ea typeface="Tahoma" panose="020B0604030504040204" pitchFamily="34" charset="0"/>
              <a:cs typeface="Candara"/>
            </a:endParaRPr>
          </a:p>
        </p:txBody>
      </p:sp>
      <p:grpSp>
        <p:nvGrpSpPr>
          <p:cNvPr id="12" name="2 Grupo"/>
          <p:cNvGrpSpPr>
            <a:grpSpLocks/>
          </p:cNvGrpSpPr>
          <p:nvPr/>
        </p:nvGrpSpPr>
        <p:grpSpPr bwMode="auto">
          <a:xfrm>
            <a:off x="172945" y="5293178"/>
            <a:ext cx="4743450" cy="520378"/>
            <a:chOff x="3608088" y="5329398"/>
            <a:chExt cx="4743450" cy="508540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2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8088" y="5373216"/>
              <a:ext cx="962375" cy="375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5"/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8918" y="5410573"/>
              <a:ext cx="618801" cy="338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6"/>
            <p:cNvPicPr>
              <a:picLocks noChangeAspect="1" noChangeArrowheads="1"/>
            </p:cNvPicPr>
            <p:nvPr/>
          </p:nvPicPr>
          <p:blipFill>
            <a:blip r:embed="rId4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6560" y="5406933"/>
              <a:ext cx="349440" cy="349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pic>
        <p:pic>
          <p:nvPicPr>
            <p:cNvPr id="16" name="Picture 7"/>
            <p:cNvPicPr>
              <a:picLocks noChangeAspect="1" noChangeArrowheads="1"/>
            </p:cNvPicPr>
            <p:nvPr/>
          </p:nvPicPr>
          <p:blipFill>
            <a:blip r:embed="rId5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7493" y="5428780"/>
              <a:ext cx="390581" cy="374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6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3743" y="5420978"/>
              <a:ext cx="637795" cy="328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1 Imagen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2002" y="5329398"/>
              <a:ext cx="352246" cy="50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2 Grupo"/>
          <p:cNvGrpSpPr>
            <a:grpSpLocks/>
          </p:cNvGrpSpPr>
          <p:nvPr/>
        </p:nvGrpSpPr>
        <p:grpSpPr bwMode="auto">
          <a:xfrm>
            <a:off x="4259080" y="5314738"/>
            <a:ext cx="4743450" cy="523621"/>
            <a:chOff x="3608088" y="5329398"/>
            <a:chExt cx="4743450" cy="508540"/>
          </a:xfrm>
        </p:grpSpPr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2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8088" y="5373216"/>
              <a:ext cx="962375" cy="375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5"/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8918" y="5410573"/>
              <a:ext cx="618801" cy="338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6"/>
            <p:cNvPicPr>
              <a:picLocks noChangeAspect="1" noChangeArrowheads="1"/>
            </p:cNvPicPr>
            <p:nvPr/>
          </p:nvPicPr>
          <p:blipFill>
            <a:blip r:embed="rId4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6560" y="5406933"/>
              <a:ext cx="349440" cy="349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pic>
        <p:pic>
          <p:nvPicPr>
            <p:cNvPr id="30" name="Picture 7"/>
            <p:cNvPicPr>
              <a:picLocks noChangeAspect="1" noChangeArrowheads="1"/>
            </p:cNvPicPr>
            <p:nvPr/>
          </p:nvPicPr>
          <p:blipFill>
            <a:blip r:embed="rId5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7493" y="5428780"/>
              <a:ext cx="390581" cy="374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6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3743" y="5420978"/>
              <a:ext cx="637795" cy="328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1 Imagen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2002" y="5329398"/>
              <a:ext cx="352246" cy="50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1 CuadroTexto"/>
          <p:cNvSpPr txBox="1"/>
          <p:nvPr/>
        </p:nvSpPr>
        <p:spPr>
          <a:xfrm>
            <a:off x="909942" y="3491211"/>
            <a:ext cx="745479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L" sz="16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s-CL" sz="16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s-CL" sz="2800" b="1" dirty="0">
              <a:solidFill>
                <a:schemeClr val="accent1">
                  <a:lumMod val="60000"/>
                  <a:lumOff val="4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s-CL" dirty="0"/>
              <a:t>Dra. Alejandra Alvarez Cabrera </a:t>
            </a:r>
          </a:p>
          <a:p>
            <a:pPr algn="ctr"/>
            <a:r>
              <a:rPr lang="es-CL" dirty="0"/>
              <a:t>Subdirectora de Gestión Asistencial </a:t>
            </a:r>
          </a:p>
          <a:p>
            <a:pPr algn="ctr"/>
            <a:r>
              <a:rPr lang="es-CL" dirty="0"/>
              <a:t>Dirección de Servicio de Salud Coquimbo.</a:t>
            </a:r>
          </a:p>
        </p:txBody>
      </p:sp>
    </p:spTree>
    <p:extLst>
      <p:ext uri="{BB962C8B-B14F-4D97-AF65-F5344CB8AC3E}">
        <p14:creationId xmlns:p14="http://schemas.microsoft.com/office/powerpoint/2010/main" val="2320805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2496BF-5067-444B-AD46-16F6461E9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942D22-4E23-45F5-8D1D-A4B18128F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BE4B9EC-1D99-4E5F-A2B5-FCAA069916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89" t="10895" r="13775" b="17800"/>
          <a:stretch/>
        </p:blipFill>
        <p:spPr>
          <a:xfrm>
            <a:off x="457200" y="274638"/>
            <a:ext cx="8063794" cy="574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56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935D0F9-2616-4EC6-A23D-C88227EDE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84406"/>
            <a:ext cx="9143999" cy="6719887"/>
          </a:xfrm>
          <a:prstGeom prst="rect">
            <a:avLst/>
          </a:prstGeom>
        </p:spPr>
      </p:pic>
      <p:pic>
        <p:nvPicPr>
          <p:cNvPr id="49154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75" y="608757"/>
            <a:ext cx="3009900" cy="6249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ject 6"/>
          <p:cNvSpPr txBox="1"/>
          <p:nvPr/>
        </p:nvSpPr>
        <p:spPr>
          <a:xfrm>
            <a:off x="610393" y="1368544"/>
            <a:ext cx="173672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2800" b="1" spc="15" dirty="0">
                <a:solidFill>
                  <a:schemeClr val="tx2">
                    <a:lumMod val="75000"/>
                  </a:schemeClr>
                </a:solidFill>
                <a:latin typeface="Verdana"/>
                <a:cs typeface="Verdana"/>
              </a:rPr>
              <a:t>M</a:t>
            </a:r>
            <a:r>
              <a:rPr sz="2800" b="1" spc="-5" dirty="0">
                <a:solidFill>
                  <a:schemeClr val="tx2">
                    <a:lumMod val="75000"/>
                  </a:schemeClr>
                </a:solidFill>
                <a:latin typeface="Verdana"/>
                <a:cs typeface="Verdana"/>
              </a:rPr>
              <a:t>I</a:t>
            </a:r>
            <a:r>
              <a:rPr sz="2800" b="1" spc="10" dirty="0">
                <a:solidFill>
                  <a:schemeClr val="tx2">
                    <a:lumMod val="75000"/>
                  </a:schemeClr>
                </a:solidFill>
                <a:latin typeface="Verdana"/>
                <a:cs typeface="Verdana"/>
              </a:rPr>
              <a:t>S</a:t>
            </a:r>
            <a:r>
              <a:rPr sz="2800" b="1" spc="-5" dirty="0">
                <a:solidFill>
                  <a:schemeClr val="tx2">
                    <a:lumMod val="75000"/>
                  </a:schemeClr>
                </a:solidFill>
                <a:latin typeface="Verdana"/>
                <a:cs typeface="Verdana"/>
              </a:rPr>
              <a:t>I</a:t>
            </a:r>
            <a:r>
              <a:rPr sz="2800" b="1" spc="20" dirty="0">
                <a:solidFill>
                  <a:schemeClr val="tx2">
                    <a:lumMod val="75000"/>
                  </a:schemeClr>
                </a:solidFill>
                <a:latin typeface="Verdana"/>
                <a:cs typeface="Verdana"/>
              </a:rPr>
              <a:t>Ó</a:t>
            </a:r>
            <a:r>
              <a:rPr sz="2800" b="1" spc="10" dirty="0">
                <a:solidFill>
                  <a:schemeClr val="tx2">
                    <a:lumMod val="75000"/>
                  </a:schemeClr>
                </a:solidFill>
                <a:latin typeface="Verdana"/>
                <a:cs typeface="Verdana"/>
              </a:rPr>
              <a:t>N</a:t>
            </a:r>
            <a:endParaRPr sz="2800" dirty="0">
              <a:solidFill>
                <a:schemeClr val="tx2">
                  <a:lumMod val="7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49156" name="object 8"/>
          <p:cNvSpPr>
            <a:spLocks/>
          </p:cNvSpPr>
          <p:nvPr/>
        </p:nvSpPr>
        <p:spPr bwMode="auto">
          <a:xfrm>
            <a:off x="823913" y="2655888"/>
            <a:ext cx="1408112" cy="2814637"/>
          </a:xfrm>
          <a:custGeom>
            <a:avLst/>
            <a:gdLst>
              <a:gd name="T0" fmla="*/ 1365050 w 1407795"/>
              <a:gd name="T1" fmla="*/ 2807460 h 2814954"/>
              <a:gd name="T2" fmla="*/ 1269113 w 1407795"/>
              <a:gd name="T3" fmla="*/ 2801027 h 2814954"/>
              <a:gd name="T4" fmla="*/ 1175028 w 1407795"/>
              <a:gd name="T5" fmla="*/ 2788358 h 2814954"/>
              <a:gd name="T6" fmla="*/ 1083013 w 1407795"/>
              <a:gd name="T7" fmla="*/ 2769666 h 2814954"/>
              <a:gd name="T8" fmla="*/ 993271 w 1407795"/>
              <a:gd name="T9" fmla="*/ 2745148 h 2814954"/>
              <a:gd name="T10" fmla="*/ 906017 w 1407795"/>
              <a:gd name="T11" fmla="*/ 2715034 h 2814954"/>
              <a:gd name="T12" fmla="*/ 821463 w 1407795"/>
              <a:gd name="T13" fmla="*/ 2679516 h 2814954"/>
              <a:gd name="T14" fmla="*/ 739814 w 1407795"/>
              <a:gd name="T15" fmla="*/ 2638802 h 2814954"/>
              <a:gd name="T16" fmla="*/ 661290 w 1407795"/>
              <a:gd name="T17" fmla="*/ 2593122 h 2814954"/>
              <a:gd name="T18" fmla="*/ 586095 w 1407795"/>
              <a:gd name="T19" fmla="*/ 2542660 h 2814954"/>
              <a:gd name="T20" fmla="*/ 514434 w 1407795"/>
              <a:gd name="T21" fmla="*/ 2487642 h 2814954"/>
              <a:gd name="T22" fmla="*/ 446522 w 1407795"/>
              <a:gd name="T23" fmla="*/ 2428266 h 2814954"/>
              <a:gd name="T24" fmla="*/ 382581 w 1407795"/>
              <a:gd name="T25" fmla="*/ 2364750 h 2814954"/>
              <a:gd name="T26" fmla="*/ 322806 w 1407795"/>
              <a:gd name="T27" fmla="*/ 2297294 h 2814954"/>
              <a:gd name="T28" fmla="*/ 267412 w 1407795"/>
              <a:gd name="T29" fmla="*/ 2226118 h 2814954"/>
              <a:gd name="T30" fmla="*/ 216621 w 1407795"/>
              <a:gd name="T31" fmla="*/ 2151432 h 2814954"/>
              <a:gd name="T32" fmla="*/ 170611 w 1407795"/>
              <a:gd name="T33" fmla="*/ 2073429 h 2814954"/>
              <a:gd name="T34" fmla="*/ 129633 w 1407795"/>
              <a:gd name="T35" fmla="*/ 1992332 h 2814954"/>
              <a:gd name="T36" fmla="*/ 93875 w 1407795"/>
              <a:gd name="T37" fmla="*/ 1908353 h 2814954"/>
              <a:gd name="T38" fmla="*/ 63548 w 1407795"/>
              <a:gd name="T39" fmla="*/ 1821684 h 2814954"/>
              <a:gd name="T40" fmla="*/ 38881 w 1407795"/>
              <a:gd name="T41" fmla="*/ 1732547 h 2814954"/>
              <a:gd name="T42" fmla="*/ 20058 w 1407795"/>
              <a:gd name="T43" fmla="*/ 1641150 h 2814954"/>
              <a:gd name="T44" fmla="*/ 7305 w 1407795"/>
              <a:gd name="T45" fmla="*/ 1547698 h 2814954"/>
              <a:gd name="T46" fmla="*/ 816 w 1407795"/>
              <a:gd name="T47" fmla="*/ 1452401 h 2814954"/>
              <a:gd name="T48" fmla="*/ 816 w 1407795"/>
              <a:gd name="T49" fmla="*/ 1355858 h 2814954"/>
              <a:gd name="T50" fmla="*/ 7305 w 1407795"/>
              <a:gd name="T51" fmla="*/ 1260571 h 2814954"/>
              <a:gd name="T52" fmla="*/ 20059 w 1407795"/>
              <a:gd name="T53" fmla="*/ 1167121 h 2814954"/>
              <a:gd name="T54" fmla="*/ 38882 w 1407795"/>
              <a:gd name="T55" fmla="*/ 1075729 h 2814954"/>
              <a:gd name="T56" fmla="*/ 63549 w 1407795"/>
              <a:gd name="T57" fmla="*/ 986592 h 2814954"/>
              <a:gd name="T58" fmla="*/ 93877 w 1407795"/>
              <a:gd name="T59" fmla="*/ 899923 h 2814954"/>
              <a:gd name="T60" fmla="*/ 129635 w 1407795"/>
              <a:gd name="T61" fmla="*/ 815937 h 2814954"/>
              <a:gd name="T62" fmla="*/ 170614 w 1407795"/>
              <a:gd name="T63" fmla="*/ 734838 h 2814954"/>
              <a:gd name="T64" fmla="*/ 216624 w 1407795"/>
              <a:gd name="T65" fmla="*/ 656843 h 2814954"/>
              <a:gd name="T66" fmla="*/ 267415 w 1407795"/>
              <a:gd name="T67" fmla="*/ 582143 h 2814954"/>
              <a:gd name="T68" fmla="*/ 322810 w 1407795"/>
              <a:gd name="T69" fmla="*/ 510967 h 2814954"/>
              <a:gd name="T70" fmla="*/ 382586 w 1407795"/>
              <a:gd name="T71" fmla="*/ 443525 h 2814954"/>
              <a:gd name="T72" fmla="*/ 446527 w 1407795"/>
              <a:gd name="T73" fmla="*/ 380006 h 2814954"/>
              <a:gd name="T74" fmla="*/ 514439 w 1407795"/>
              <a:gd name="T75" fmla="*/ 320639 h 2814954"/>
              <a:gd name="T76" fmla="*/ 586100 w 1407795"/>
              <a:gd name="T77" fmla="*/ 265615 h 2814954"/>
              <a:gd name="T78" fmla="*/ 661295 w 1407795"/>
              <a:gd name="T79" fmla="*/ 215164 h 2814954"/>
              <a:gd name="T80" fmla="*/ 739820 w 1407795"/>
              <a:gd name="T81" fmla="*/ 169474 h 2814954"/>
              <a:gd name="T82" fmla="*/ 821468 w 1407795"/>
              <a:gd name="T83" fmla="*/ 128755 h 2814954"/>
              <a:gd name="T84" fmla="*/ 906022 w 1407795"/>
              <a:gd name="T85" fmla="*/ 93237 h 2814954"/>
              <a:gd name="T86" fmla="*/ 993275 w 1407795"/>
              <a:gd name="T87" fmla="*/ 63129 h 2814954"/>
              <a:gd name="T88" fmla="*/ 1083017 w 1407795"/>
              <a:gd name="T89" fmla="*/ 38622 h 2814954"/>
              <a:gd name="T90" fmla="*/ 1175031 w 1407795"/>
              <a:gd name="T91" fmla="*/ 19924 h 2814954"/>
              <a:gd name="T92" fmla="*/ 1269115 w 1407795"/>
              <a:gd name="T93" fmla="*/ 7245 h 2814954"/>
              <a:gd name="T94" fmla="*/ 1365050 w 1407795"/>
              <a:gd name="T95" fmla="*/ 816 h 2814954"/>
              <a:gd name="T96" fmla="*/ 1413650 w 1407795"/>
              <a:gd name="T97" fmla="*/ 1404152 h 281495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407795"/>
              <a:gd name="T148" fmla="*/ 0 h 2814954"/>
              <a:gd name="T149" fmla="*/ 1407795 w 1407795"/>
              <a:gd name="T150" fmla="*/ 2814954 h 281495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407795" h="2814954">
                <a:moveTo>
                  <a:pt x="1407299" y="2814612"/>
                </a:moveTo>
                <a:lnTo>
                  <a:pt x="1358918" y="2813796"/>
                </a:lnTo>
                <a:lnTo>
                  <a:pt x="1310946" y="2811365"/>
                </a:lnTo>
                <a:lnTo>
                  <a:pt x="1263409" y="2807346"/>
                </a:lnTo>
                <a:lnTo>
                  <a:pt x="1216335" y="2801765"/>
                </a:lnTo>
                <a:lnTo>
                  <a:pt x="1169749" y="2794647"/>
                </a:lnTo>
                <a:lnTo>
                  <a:pt x="1123676" y="2786020"/>
                </a:lnTo>
                <a:lnTo>
                  <a:pt x="1078145" y="2775909"/>
                </a:lnTo>
                <a:lnTo>
                  <a:pt x="1033180" y="2764341"/>
                </a:lnTo>
                <a:lnTo>
                  <a:pt x="988808" y="2751342"/>
                </a:lnTo>
                <a:lnTo>
                  <a:pt x="945055" y="2736937"/>
                </a:lnTo>
                <a:lnTo>
                  <a:pt x="901947" y="2721154"/>
                </a:lnTo>
                <a:lnTo>
                  <a:pt x="859510" y="2704018"/>
                </a:lnTo>
                <a:lnTo>
                  <a:pt x="817772" y="2685556"/>
                </a:lnTo>
                <a:lnTo>
                  <a:pt x="776757" y="2665794"/>
                </a:lnTo>
                <a:lnTo>
                  <a:pt x="736492" y="2644757"/>
                </a:lnTo>
                <a:lnTo>
                  <a:pt x="697004" y="2622473"/>
                </a:lnTo>
                <a:lnTo>
                  <a:pt x="658318" y="2598967"/>
                </a:lnTo>
                <a:lnTo>
                  <a:pt x="620460" y="2574265"/>
                </a:lnTo>
                <a:lnTo>
                  <a:pt x="583458" y="2548395"/>
                </a:lnTo>
                <a:lnTo>
                  <a:pt x="547336" y="2521381"/>
                </a:lnTo>
                <a:lnTo>
                  <a:pt x="512122" y="2493251"/>
                </a:lnTo>
                <a:lnTo>
                  <a:pt x="477841" y="2464030"/>
                </a:lnTo>
                <a:lnTo>
                  <a:pt x="444520" y="2433744"/>
                </a:lnTo>
                <a:lnTo>
                  <a:pt x="412184" y="2402420"/>
                </a:lnTo>
                <a:lnTo>
                  <a:pt x="380861" y="2370085"/>
                </a:lnTo>
                <a:lnTo>
                  <a:pt x="350576" y="2336763"/>
                </a:lnTo>
                <a:lnTo>
                  <a:pt x="321355" y="2302482"/>
                </a:lnTo>
                <a:lnTo>
                  <a:pt x="293225" y="2267267"/>
                </a:lnTo>
                <a:lnTo>
                  <a:pt x="266212" y="2231145"/>
                </a:lnTo>
                <a:lnTo>
                  <a:pt x="240342" y="2194142"/>
                </a:lnTo>
                <a:lnTo>
                  <a:pt x="215641" y="2156284"/>
                </a:lnTo>
                <a:lnTo>
                  <a:pt x="192135" y="2117598"/>
                </a:lnTo>
                <a:lnTo>
                  <a:pt x="169851" y="2078109"/>
                </a:lnTo>
                <a:lnTo>
                  <a:pt x="148815" y="2037844"/>
                </a:lnTo>
                <a:lnTo>
                  <a:pt x="129053" y="1996829"/>
                </a:lnTo>
                <a:lnTo>
                  <a:pt x="110591" y="1955090"/>
                </a:lnTo>
                <a:lnTo>
                  <a:pt x="93455" y="1912653"/>
                </a:lnTo>
                <a:lnTo>
                  <a:pt x="77672" y="1869545"/>
                </a:lnTo>
                <a:lnTo>
                  <a:pt x="63268" y="1825792"/>
                </a:lnTo>
                <a:lnTo>
                  <a:pt x="50269" y="1781420"/>
                </a:lnTo>
                <a:lnTo>
                  <a:pt x="38701" y="1736454"/>
                </a:lnTo>
                <a:lnTo>
                  <a:pt x="28590" y="1690923"/>
                </a:lnTo>
                <a:lnTo>
                  <a:pt x="19963" y="1644850"/>
                </a:lnTo>
                <a:lnTo>
                  <a:pt x="12846" y="1598264"/>
                </a:lnTo>
                <a:lnTo>
                  <a:pt x="7265" y="1551189"/>
                </a:lnTo>
                <a:lnTo>
                  <a:pt x="3246" y="1503653"/>
                </a:lnTo>
                <a:lnTo>
                  <a:pt x="816" y="1455681"/>
                </a:lnTo>
                <a:lnTo>
                  <a:pt x="0" y="1407299"/>
                </a:lnTo>
                <a:lnTo>
                  <a:pt x="816" y="1358918"/>
                </a:lnTo>
                <a:lnTo>
                  <a:pt x="3246" y="1310947"/>
                </a:lnTo>
                <a:lnTo>
                  <a:pt x="7265" y="1263411"/>
                </a:lnTo>
                <a:lnTo>
                  <a:pt x="12847" y="1216338"/>
                </a:lnTo>
                <a:lnTo>
                  <a:pt x="19964" y="1169752"/>
                </a:lnTo>
                <a:lnTo>
                  <a:pt x="28591" y="1123680"/>
                </a:lnTo>
                <a:lnTo>
                  <a:pt x="38702" y="1078149"/>
                </a:lnTo>
                <a:lnTo>
                  <a:pt x="50270" y="1033184"/>
                </a:lnTo>
                <a:lnTo>
                  <a:pt x="63269" y="988812"/>
                </a:lnTo>
                <a:lnTo>
                  <a:pt x="77674" y="945060"/>
                </a:lnTo>
                <a:lnTo>
                  <a:pt x="93457" y="901952"/>
                </a:lnTo>
                <a:lnTo>
                  <a:pt x="110592" y="859516"/>
                </a:lnTo>
                <a:lnTo>
                  <a:pt x="129055" y="817777"/>
                </a:lnTo>
                <a:lnTo>
                  <a:pt x="148817" y="776763"/>
                </a:lnTo>
                <a:lnTo>
                  <a:pt x="169854" y="736498"/>
                </a:lnTo>
                <a:lnTo>
                  <a:pt x="192138" y="697009"/>
                </a:lnTo>
                <a:lnTo>
                  <a:pt x="215644" y="658323"/>
                </a:lnTo>
                <a:lnTo>
                  <a:pt x="240345" y="620466"/>
                </a:lnTo>
                <a:lnTo>
                  <a:pt x="266215" y="583463"/>
                </a:lnTo>
                <a:lnTo>
                  <a:pt x="293229" y="547342"/>
                </a:lnTo>
                <a:lnTo>
                  <a:pt x="321359" y="512127"/>
                </a:lnTo>
                <a:lnTo>
                  <a:pt x="350580" y="477846"/>
                </a:lnTo>
                <a:lnTo>
                  <a:pt x="380866" y="444525"/>
                </a:lnTo>
                <a:lnTo>
                  <a:pt x="412189" y="412189"/>
                </a:lnTo>
                <a:lnTo>
                  <a:pt x="444525" y="380866"/>
                </a:lnTo>
                <a:lnTo>
                  <a:pt x="477846" y="350580"/>
                </a:lnTo>
                <a:lnTo>
                  <a:pt x="512127" y="321359"/>
                </a:lnTo>
                <a:lnTo>
                  <a:pt x="547342" y="293229"/>
                </a:lnTo>
                <a:lnTo>
                  <a:pt x="583463" y="266215"/>
                </a:lnTo>
                <a:lnTo>
                  <a:pt x="620466" y="240345"/>
                </a:lnTo>
                <a:lnTo>
                  <a:pt x="658323" y="215644"/>
                </a:lnTo>
                <a:lnTo>
                  <a:pt x="697009" y="192138"/>
                </a:lnTo>
                <a:lnTo>
                  <a:pt x="736498" y="169854"/>
                </a:lnTo>
                <a:lnTo>
                  <a:pt x="776763" y="148817"/>
                </a:lnTo>
                <a:lnTo>
                  <a:pt x="817777" y="129055"/>
                </a:lnTo>
                <a:lnTo>
                  <a:pt x="859516" y="110592"/>
                </a:lnTo>
                <a:lnTo>
                  <a:pt x="901952" y="93457"/>
                </a:lnTo>
                <a:lnTo>
                  <a:pt x="945060" y="77674"/>
                </a:lnTo>
                <a:lnTo>
                  <a:pt x="988812" y="63269"/>
                </a:lnTo>
                <a:lnTo>
                  <a:pt x="1033184" y="50270"/>
                </a:lnTo>
                <a:lnTo>
                  <a:pt x="1078149" y="38702"/>
                </a:lnTo>
                <a:lnTo>
                  <a:pt x="1123680" y="28591"/>
                </a:lnTo>
                <a:lnTo>
                  <a:pt x="1169752" y="19964"/>
                </a:lnTo>
                <a:lnTo>
                  <a:pt x="1216338" y="12847"/>
                </a:lnTo>
                <a:lnTo>
                  <a:pt x="1263411" y="7265"/>
                </a:lnTo>
                <a:lnTo>
                  <a:pt x="1310947" y="3246"/>
                </a:lnTo>
                <a:lnTo>
                  <a:pt x="1358918" y="816"/>
                </a:lnTo>
                <a:lnTo>
                  <a:pt x="1407299" y="0"/>
                </a:lnTo>
                <a:lnTo>
                  <a:pt x="1407299" y="1407312"/>
                </a:lnTo>
                <a:lnTo>
                  <a:pt x="1407299" y="2814612"/>
                </a:lnTo>
                <a:close/>
              </a:path>
            </a:pathLst>
          </a:cu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s-CL"/>
          </a:p>
        </p:txBody>
      </p:sp>
      <p:sp>
        <p:nvSpPr>
          <p:cNvPr id="48139" name="object 11"/>
          <p:cNvSpPr txBox="1">
            <a:spLocks noChangeArrowheads="1"/>
          </p:cNvSpPr>
          <p:nvPr/>
        </p:nvSpPr>
        <p:spPr bwMode="auto">
          <a:xfrm>
            <a:off x="312738" y="2732088"/>
            <a:ext cx="2332037" cy="3389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1000"/>
              </a:lnSpc>
            </a:pPr>
            <a:r>
              <a:rPr lang="es-CL" altLang="es-CL" sz="22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Somos una Red Asistencial integrada que otorga acciones  de salud al servicio de las personas, contribuyendo a  mantener y mejorar su salud.</a:t>
            </a:r>
            <a:endParaRPr lang="es-CL" altLang="es-CL" sz="2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90532" y="1239535"/>
            <a:ext cx="1858169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2800" b="1" spc="15" dirty="0">
                <a:solidFill>
                  <a:schemeClr val="tx2">
                    <a:lumMod val="75000"/>
                  </a:schemeClr>
                </a:solidFill>
                <a:latin typeface="Verdana"/>
                <a:cs typeface="Verdana"/>
              </a:rPr>
              <a:t>VISIÓN</a:t>
            </a:r>
          </a:p>
        </p:txBody>
      </p:sp>
      <p:sp>
        <p:nvSpPr>
          <p:cNvPr id="48149" name="object 21"/>
          <p:cNvSpPr txBox="1">
            <a:spLocks noChangeArrowheads="1"/>
          </p:cNvSpPr>
          <p:nvPr/>
        </p:nvSpPr>
        <p:spPr bwMode="auto">
          <a:xfrm>
            <a:off x="6162379" y="2072636"/>
            <a:ext cx="2533650" cy="400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11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1000"/>
              </a:lnSpc>
            </a:pPr>
            <a:r>
              <a:rPr lang="es-CL" altLang="es-CL" sz="22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Garantizar una atención oportuna, expedita, continua y de  calidad, satisfaciendo progresivamente las necesidades de  salud de las personas en la región de Coquimbo.</a:t>
            </a:r>
            <a:endParaRPr lang="es-CL" altLang="es-CL" sz="2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8425" y="6577013"/>
            <a:ext cx="1335088" cy="1428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lnSpc>
                <a:spcPts val="103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900" spc="5" dirty="0">
                <a:solidFill>
                  <a:srgbClr val="8A8A8A"/>
                </a:solidFill>
                <a:latin typeface="Verdana"/>
                <a:cs typeface="Verdana"/>
              </a:rPr>
              <a:t>Red </a:t>
            </a:r>
            <a:r>
              <a:rPr sz="900" dirty="0">
                <a:solidFill>
                  <a:srgbClr val="8A8A8A"/>
                </a:solidFill>
                <a:latin typeface="Verdana"/>
                <a:cs typeface="Verdana"/>
              </a:rPr>
              <a:t>Asistencial</a:t>
            </a:r>
            <a:r>
              <a:rPr sz="900" spc="-140" dirty="0">
                <a:solidFill>
                  <a:srgbClr val="8A8A8A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8A8A8A"/>
                </a:solidFill>
                <a:latin typeface="Verdana"/>
                <a:cs typeface="Verdana"/>
              </a:rPr>
              <a:t>Pública</a:t>
            </a:r>
            <a:endParaRPr sz="900"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49161" name="Título 3"/>
          <p:cNvSpPr>
            <a:spLocks noGrp="1"/>
          </p:cNvSpPr>
          <p:nvPr>
            <p:ph type="title"/>
          </p:nvPr>
        </p:nvSpPr>
        <p:spPr>
          <a:xfrm>
            <a:off x="530735" y="116632"/>
            <a:ext cx="8153400" cy="492125"/>
          </a:xfrm>
        </p:spPr>
        <p:txBody>
          <a:bodyPr>
            <a:normAutofit fontScale="90000"/>
          </a:bodyPr>
          <a:lstStyle/>
          <a:p>
            <a:pPr algn="ctr"/>
            <a:r>
              <a:rPr lang="es-CL" altLang="es-CL" sz="3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Servicio de Salud Coquimbo </a:t>
            </a:r>
          </a:p>
        </p:txBody>
      </p:sp>
    </p:spTree>
    <p:extLst>
      <p:ext uri="{BB962C8B-B14F-4D97-AF65-F5344CB8AC3E}">
        <p14:creationId xmlns:p14="http://schemas.microsoft.com/office/powerpoint/2010/main" val="183281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8139" grpId="0"/>
      <p:bldP spid="16" grpId="0"/>
      <p:bldP spid="481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016288-3C52-4CD0-B34D-6D8E2E280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014C2DF-70D4-4A1B-B813-3751C37A02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01" t="12201" r="13776" b="8000"/>
          <a:stretch/>
        </p:blipFill>
        <p:spPr>
          <a:xfrm>
            <a:off x="11152" y="116632"/>
            <a:ext cx="9143753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276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46D095-3148-4C72-9F07-73919EB40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D66BB8D-763F-47D7-A583-953BEB56A4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01" t="29000" r="28738" b="13600"/>
          <a:stretch/>
        </p:blipFill>
        <p:spPr>
          <a:xfrm>
            <a:off x="1259632" y="1628799"/>
            <a:ext cx="7056784" cy="490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706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2792300-9892-4B97-83DE-03C919E999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30" t="32087" r="57392" b="65955"/>
          <a:stretch/>
        </p:blipFill>
        <p:spPr>
          <a:xfrm>
            <a:off x="347372" y="5876511"/>
            <a:ext cx="1238797" cy="12423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389240-E8AC-4A25-A006-1C5AF0E361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30" t="32087" r="57392" b="65955"/>
          <a:stretch/>
        </p:blipFill>
        <p:spPr>
          <a:xfrm>
            <a:off x="347372" y="857250"/>
            <a:ext cx="1238797" cy="124239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885E4EF9-429C-4A4E-9DFA-29AB3AACD80C}"/>
              </a:ext>
            </a:extLst>
          </p:cNvPr>
          <p:cNvSpPr txBox="1">
            <a:spLocks/>
          </p:cNvSpPr>
          <p:nvPr/>
        </p:nvSpPr>
        <p:spPr>
          <a:xfrm>
            <a:off x="5953" y="998936"/>
            <a:ext cx="9138047" cy="5194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s-ES_tradnl" altLang="es-CL" sz="2100" b="1" dirty="0">
              <a:solidFill>
                <a:srgbClr val="0070C0"/>
              </a:solidFill>
              <a:latin typeface="Candara" panose="020E0502030303020204" pitchFamily="34" charset="0"/>
              <a:cs typeface="Verdana" pitchFamily="34" charset="0"/>
            </a:endParaRPr>
          </a:p>
        </p:txBody>
      </p:sp>
      <p:sp>
        <p:nvSpPr>
          <p:cNvPr id="8" name="Marcador de contenido 1">
            <a:extLst>
              <a:ext uri="{FF2B5EF4-FFF2-40B4-BE49-F238E27FC236}">
                <a16:creationId xmlns:a16="http://schemas.microsoft.com/office/drawing/2014/main" id="{9F343291-55D2-4C2D-B7D5-0C80C942A275}"/>
              </a:ext>
            </a:extLst>
          </p:cNvPr>
          <p:cNvSpPr txBox="1">
            <a:spLocks/>
          </p:cNvSpPr>
          <p:nvPr/>
        </p:nvSpPr>
        <p:spPr>
          <a:xfrm>
            <a:off x="295008" y="1146923"/>
            <a:ext cx="7795445" cy="371475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1" i="0" kern="1200" spc="0">
                <a:solidFill>
                  <a:schemeClr val="accent1"/>
                </a:solidFill>
                <a:latin typeface="Verdana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defRPr/>
            </a:pPr>
            <a:r>
              <a:rPr lang="es-ES_tradnl" sz="1500" dirty="0">
                <a:solidFill>
                  <a:srgbClr val="4F81BD"/>
                </a:solidFill>
              </a:rPr>
              <a:t>ESTABLECIMIENTOS DE SALUD</a:t>
            </a:r>
            <a:endParaRPr lang="es-CL" sz="1500" dirty="0">
              <a:solidFill>
                <a:srgbClr val="4F81BD"/>
              </a:solidFill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8E69718E-402C-408E-807C-CE3684D2F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419126"/>
            <a:ext cx="9144000" cy="1125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Marcador de contenido 1">
            <a:extLst>
              <a:ext uri="{FF2B5EF4-FFF2-40B4-BE49-F238E27FC236}">
                <a16:creationId xmlns:a16="http://schemas.microsoft.com/office/drawing/2014/main" id="{8E075795-F7D0-4AB4-AB67-BCC4E7FAE647}"/>
              </a:ext>
            </a:extLst>
          </p:cNvPr>
          <p:cNvSpPr txBox="1">
            <a:spLocks/>
          </p:cNvSpPr>
          <p:nvPr/>
        </p:nvSpPr>
        <p:spPr>
          <a:xfrm>
            <a:off x="313591" y="1518398"/>
            <a:ext cx="4740972" cy="371475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1" i="0" kern="1200" spc="0">
                <a:solidFill>
                  <a:schemeClr val="accent1"/>
                </a:solidFill>
                <a:latin typeface="Verdana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defRPr/>
            </a:pPr>
            <a:r>
              <a:rPr lang="es-ES_tradnl" sz="1350" b="0" dirty="0">
                <a:solidFill>
                  <a:srgbClr val="4F81BD"/>
                </a:solidFill>
              </a:rPr>
              <a:t>Red Asistencial Pública – Servicio Salud Coquimbo</a:t>
            </a:r>
            <a:endParaRPr lang="es-CL" sz="1350" b="0" dirty="0">
              <a:solidFill>
                <a:srgbClr val="4F81BD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96FE7BE-BF7F-40A9-8A38-2285A16200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4" r="15318"/>
          <a:stretch/>
        </p:blipFill>
        <p:spPr>
          <a:xfrm>
            <a:off x="8176983" y="1535844"/>
            <a:ext cx="803649" cy="288328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8DEA414-2BA2-4725-BB7A-6CAA775C5C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670" y="1518397"/>
            <a:ext cx="2248763" cy="4007794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D196B701-D7F0-499A-A74B-AC7DFD67AFFC}"/>
              </a:ext>
            </a:extLst>
          </p:cNvPr>
          <p:cNvCxnSpPr/>
          <p:nvPr/>
        </p:nvCxnSpPr>
        <p:spPr>
          <a:xfrm flipH="1" flipV="1">
            <a:off x="7007088" y="1642442"/>
            <a:ext cx="1540565" cy="76531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F7DFF10B-B6BE-4575-B774-A2C195C8D9B3}"/>
              </a:ext>
            </a:extLst>
          </p:cNvPr>
          <p:cNvCxnSpPr/>
          <p:nvPr/>
        </p:nvCxnSpPr>
        <p:spPr>
          <a:xfrm flipH="1">
            <a:off x="7255565" y="2596598"/>
            <a:ext cx="1361661" cy="292959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717D17C-73AF-438E-8F10-8176F54F350D}"/>
              </a:ext>
            </a:extLst>
          </p:cNvPr>
          <p:cNvSpPr txBox="1"/>
          <p:nvPr/>
        </p:nvSpPr>
        <p:spPr>
          <a:xfrm>
            <a:off x="297674" y="2119520"/>
            <a:ext cx="5178785" cy="3755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MX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ATENCIÓN PRIMARIA:</a:t>
            </a:r>
          </a:p>
          <a:p>
            <a:pPr>
              <a:lnSpc>
                <a:spcPct val="150000"/>
              </a:lnSpc>
            </a:pPr>
            <a:r>
              <a:rPr lang="es-MX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31 Centros Salud Familiar (CESFAM)</a:t>
            </a:r>
          </a:p>
          <a:p>
            <a:pPr>
              <a:lnSpc>
                <a:spcPct val="150000"/>
              </a:lnSpc>
            </a:pPr>
            <a:r>
              <a:rPr lang="es-MX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10 Centros Comunitarios Salud Familiar (CECOSF)</a:t>
            </a:r>
          </a:p>
          <a:p>
            <a:pPr>
              <a:lnSpc>
                <a:spcPct val="150000"/>
              </a:lnSpc>
            </a:pPr>
            <a:r>
              <a:rPr lang="es-MX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100 Postas Salud Rural (PSR)</a:t>
            </a:r>
          </a:p>
          <a:p>
            <a:pPr>
              <a:lnSpc>
                <a:spcPct val="150000"/>
              </a:lnSpc>
            </a:pPr>
            <a:r>
              <a:rPr lang="es-MX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221 Estaciones Médicos Rurales (EMR) </a:t>
            </a:r>
          </a:p>
          <a:p>
            <a:pPr>
              <a:lnSpc>
                <a:spcPct val="150000"/>
              </a:lnSpc>
            </a:pPr>
            <a:r>
              <a:rPr lang="es-MX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13 </a:t>
            </a:r>
            <a:r>
              <a:rPr lang="es-MX" sz="13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SAPUs</a:t>
            </a:r>
            <a:endParaRPr lang="es-MX" sz="135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s-MX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3 SAR</a:t>
            </a:r>
          </a:p>
          <a:p>
            <a:pPr>
              <a:lnSpc>
                <a:spcPct val="150000"/>
              </a:lnSpc>
            </a:pPr>
            <a:r>
              <a:rPr lang="es-MX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10 Servicio Urgencia Rural (SUR)</a:t>
            </a:r>
          </a:p>
          <a:p>
            <a:pPr>
              <a:lnSpc>
                <a:spcPct val="150000"/>
              </a:lnSpc>
            </a:pPr>
            <a:r>
              <a:rPr lang="es-MX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3 </a:t>
            </a:r>
            <a:r>
              <a:rPr lang="es-MX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Unidad Ambulatoria Primaria Oftalmológica (UAPO)</a:t>
            </a:r>
            <a:endParaRPr lang="es-MX" sz="135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s-MX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954957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2792300-9892-4B97-83DE-03C919E999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30" t="32087" r="57392" b="65955"/>
          <a:stretch/>
        </p:blipFill>
        <p:spPr>
          <a:xfrm>
            <a:off x="347372" y="5876511"/>
            <a:ext cx="1238797" cy="12423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389240-E8AC-4A25-A006-1C5AF0E361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30" t="32087" r="57392" b="65955"/>
          <a:stretch/>
        </p:blipFill>
        <p:spPr>
          <a:xfrm>
            <a:off x="347372" y="857250"/>
            <a:ext cx="1238797" cy="124239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885E4EF9-429C-4A4E-9DFA-29AB3AACD80C}"/>
              </a:ext>
            </a:extLst>
          </p:cNvPr>
          <p:cNvSpPr txBox="1">
            <a:spLocks/>
          </p:cNvSpPr>
          <p:nvPr/>
        </p:nvSpPr>
        <p:spPr>
          <a:xfrm>
            <a:off x="5953" y="998936"/>
            <a:ext cx="9138047" cy="5194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s-ES_tradnl" altLang="es-CL" sz="2100" b="1" dirty="0">
              <a:solidFill>
                <a:srgbClr val="0070C0"/>
              </a:solidFill>
              <a:latin typeface="Candara" panose="020E0502030303020204" pitchFamily="34" charset="0"/>
              <a:cs typeface="Verdana" pitchFamily="34" charset="0"/>
            </a:endParaRPr>
          </a:p>
        </p:txBody>
      </p:sp>
      <p:sp>
        <p:nvSpPr>
          <p:cNvPr id="8" name="Marcador de contenido 1">
            <a:extLst>
              <a:ext uri="{FF2B5EF4-FFF2-40B4-BE49-F238E27FC236}">
                <a16:creationId xmlns:a16="http://schemas.microsoft.com/office/drawing/2014/main" id="{9F343291-55D2-4C2D-B7D5-0C80C942A275}"/>
              </a:ext>
            </a:extLst>
          </p:cNvPr>
          <p:cNvSpPr txBox="1">
            <a:spLocks/>
          </p:cNvSpPr>
          <p:nvPr/>
        </p:nvSpPr>
        <p:spPr>
          <a:xfrm>
            <a:off x="295008" y="1146923"/>
            <a:ext cx="7795445" cy="371475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1" i="0" kern="1200" spc="0">
                <a:solidFill>
                  <a:schemeClr val="accent1"/>
                </a:solidFill>
                <a:latin typeface="Verdana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defRPr/>
            </a:pPr>
            <a:r>
              <a:rPr lang="es-ES_tradnl" sz="1500" dirty="0">
                <a:solidFill>
                  <a:srgbClr val="4F81BD"/>
                </a:solidFill>
              </a:rPr>
              <a:t>ESTABLECIMIENTOS DE SALUD</a:t>
            </a:r>
            <a:endParaRPr lang="es-CL" sz="1500" dirty="0">
              <a:solidFill>
                <a:srgbClr val="4F81BD"/>
              </a:solidFill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8E69718E-402C-408E-807C-CE3684D2F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419126"/>
            <a:ext cx="9144000" cy="1125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Marcador de contenido 1">
            <a:extLst>
              <a:ext uri="{FF2B5EF4-FFF2-40B4-BE49-F238E27FC236}">
                <a16:creationId xmlns:a16="http://schemas.microsoft.com/office/drawing/2014/main" id="{8E075795-F7D0-4AB4-AB67-BCC4E7FAE647}"/>
              </a:ext>
            </a:extLst>
          </p:cNvPr>
          <p:cNvSpPr txBox="1">
            <a:spLocks/>
          </p:cNvSpPr>
          <p:nvPr/>
        </p:nvSpPr>
        <p:spPr>
          <a:xfrm>
            <a:off x="313591" y="1518398"/>
            <a:ext cx="4740972" cy="371475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1" i="0" kern="1200" spc="0">
                <a:solidFill>
                  <a:schemeClr val="accent1"/>
                </a:solidFill>
                <a:latin typeface="Verdana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defRPr/>
            </a:pPr>
            <a:r>
              <a:rPr lang="es-ES_tradnl" sz="1350" b="0" dirty="0">
                <a:solidFill>
                  <a:srgbClr val="4F81BD"/>
                </a:solidFill>
              </a:rPr>
              <a:t>Red Asistencial Pública – Servicio Salud Coquimbo</a:t>
            </a:r>
            <a:endParaRPr lang="es-CL" sz="1350" b="0" dirty="0">
              <a:solidFill>
                <a:srgbClr val="4F81BD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96FE7BE-BF7F-40A9-8A38-2285A16200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4" r="15318"/>
          <a:stretch/>
        </p:blipFill>
        <p:spPr>
          <a:xfrm>
            <a:off x="8176983" y="1535844"/>
            <a:ext cx="803649" cy="288328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8DEA414-2BA2-4725-BB7A-6CAA775C5C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670" y="1518397"/>
            <a:ext cx="2248763" cy="4007794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D196B701-D7F0-499A-A74B-AC7DFD67AFFC}"/>
              </a:ext>
            </a:extLst>
          </p:cNvPr>
          <p:cNvCxnSpPr/>
          <p:nvPr/>
        </p:nvCxnSpPr>
        <p:spPr>
          <a:xfrm flipH="1" flipV="1">
            <a:off x="7007088" y="1642442"/>
            <a:ext cx="1540565" cy="76531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F7DFF10B-B6BE-4575-B774-A2C195C8D9B3}"/>
              </a:ext>
            </a:extLst>
          </p:cNvPr>
          <p:cNvCxnSpPr/>
          <p:nvPr/>
        </p:nvCxnSpPr>
        <p:spPr>
          <a:xfrm flipH="1">
            <a:off x="7255565" y="2596598"/>
            <a:ext cx="1361661" cy="292959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717D17C-73AF-438E-8F10-8176F54F350D}"/>
              </a:ext>
            </a:extLst>
          </p:cNvPr>
          <p:cNvSpPr txBox="1"/>
          <p:nvPr/>
        </p:nvSpPr>
        <p:spPr>
          <a:xfrm>
            <a:off x="297674" y="2119520"/>
            <a:ext cx="5178785" cy="2543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MX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OTROS ESTABLECIMIENTOS:</a:t>
            </a:r>
          </a:p>
          <a:p>
            <a:pPr>
              <a:lnSpc>
                <a:spcPct val="150000"/>
              </a:lnSpc>
            </a:pPr>
            <a:r>
              <a:rPr lang="es-MX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5 Centros Salud Mental (CESAM)</a:t>
            </a:r>
          </a:p>
          <a:p>
            <a:pPr>
              <a:lnSpc>
                <a:spcPct val="150000"/>
              </a:lnSpc>
            </a:pPr>
            <a:r>
              <a:rPr lang="es-MX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5 Hospitales Día</a:t>
            </a:r>
          </a:p>
          <a:p>
            <a:pPr>
              <a:lnSpc>
                <a:spcPct val="150000"/>
              </a:lnSpc>
            </a:pPr>
            <a:r>
              <a:rPr lang="es-MX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2 Hogar Protegido</a:t>
            </a:r>
          </a:p>
          <a:p>
            <a:pPr>
              <a:lnSpc>
                <a:spcPct val="150000"/>
              </a:lnSpc>
            </a:pPr>
            <a:r>
              <a:rPr lang="es-MX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1 Residencia Protegida</a:t>
            </a:r>
          </a:p>
          <a:p>
            <a:pPr>
              <a:lnSpc>
                <a:spcPct val="150000"/>
              </a:lnSpc>
            </a:pPr>
            <a:r>
              <a:rPr lang="es-MX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5 Bases SAMU</a:t>
            </a:r>
          </a:p>
          <a:p>
            <a:pPr>
              <a:lnSpc>
                <a:spcPct val="150000"/>
              </a:lnSpc>
            </a:pPr>
            <a:r>
              <a:rPr lang="es-MX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1 PRAIS</a:t>
            </a:r>
          </a:p>
          <a:p>
            <a:pPr>
              <a:lnSpc>
                <a:spcPct val="150000"/>
              </a:lnSpc>
            </a:pPr>
            <a:r>
              <a:rPr lang="es-MX" sz="135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3C9FFDC-E6C3-4590-AE8D-AA79325058BA}"/>
              </a:ext>
            </a:extLst>
          </p:cNvPr>
          <p:cNvSpPr txBox="1"/>
          <p:nvPr/>
        </p:nvSpPr>
        <p:spPr>
          <a:xfrm>
            <a:off x="5678589" y="1954477"/>
            <a:ext cx="1361661" cy="1200329"/>
          </a:xfrm>
          <a:prstGeom prst="rect">
            <a:avLst/>
          </a:prstGeom>
          <a:solidFill>
            <a:srgbClr val="92D050">
              <a:alpha val="77000"/>
            </a:srgbClr>
          </a:solidFill>
        </p:spPr>
        <p:txBody>
          <a:bodyPr wrap="square" rtlCol="0">
            <a:spAutoFit/>
          </a:bodyPr>
          <a:lstStyle/>
          <a:p>
            <a:r>
              <a:rPr lang="es-MX" sz="900" b="1" dirty="0"/>
              <a:t>PROVINCIA ELQUI: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MX" sz="900" dirty="0"/>
              <a:t>3 CESAM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MX" sz="900" dirty="0"/>
              <a:t>4 Hospital Día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MX" sz="900" dirty="0"/>
              <a:t>2 Hogar Protegido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MX" sz="900" dirty="0"/>
              <a:t>1 Residencia Protegido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MX" sz="900" dirty="0"/>
              <a:t>2 Base SAMU 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MX" sz="900" dirty="0"/>
              <a:t>1 PRAIS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246FF33-5A43-4AB8-BD1A-3DEC6B25065B}"/>
              </a:ext>
            </a:extLst>
          </p:cNvPr>
          <p:cNvSpPr txBox="1"/>
          <p:nvPr/>
        </p:nvSpPr>
        <p:spPr>
          <a:xfrm>
            <a:off x="6610147" y="3355999"/>
            <a:ext cx="1167223" cy="646331"/>
          </a:xfrm>
          <a:prstGeom prst="rect">
            <a:avLst/>
          </a:prstGeom>
          <a:solidFill>
            <a:srgbClr val="FFC000">
              <a:alpha val="77000"/>
            </a:srgbClr>
          </a:solidFill>
        </p:spPr>
        <p:txBody>
          <a:bodyPr wrap="square" rtlCol="0">
            <a:spAutoFit/>
          </a:bodyPr>
          <a:lstStyle/>
          <a:p>
            <a:r>
              <a:rPr lang="es-MX" sz="900" b="1" dirty="0"/>
              <a:t>PROVINCIA LIMARI: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MX" sz="900" dirty="0"/>
              <a:t>1 CESAM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MX" sz="900" dirty="0"/>
              <a:t>1 Hospital Día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MX" sz="900" dirty="0"/>
              <a:t>1 Base SAMU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931ECFE-AADC-4A7E-80B9-37FB7815CAD3}"/>
              </a:ext>
            </a:extLst>
          </p:cNvPr>
          <p:cNvSpPr txBox="1"/>
          <p:nvPr/>
        </p:nvSpPr>
        <p:spPr>
          <a:xfrm>
            <a:off x="5678589" y="4603333"/>
            <a:ext cx="1167223" cy="646331"/>
          </a:xfrm>
          <a:prstGeom prst="rect">
            <a:avLst/>
          </a:prstGeom>
          <a:solidFill>
            <a:srgbClr val="00B0F0">
              <a:alpha val="77000"/>
            </a:srgbClr>
          </a:solidFill>
        </p:spPr>
        <p:txBody>
          <a:bodyPr wrap="square" rtlCol="0">
            <a:spAutoFit/>
          </a:bodyPr>
          <a:lstStyle/>
          <a:p>
            <a:r>
              <a:rPr lang="es-MX" sz="900" b="1" dirty="0"/>
              <a:t>PROVINCIA CHOAPA: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MX" sz="900" dirty="0"/>
              <a:t>1 CESAM 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MX" sz="900" dirty="0"/>
              <a:t>2 Base SAMU</a:t>
            </a:r>
          </a:p>
        </p:txBody>
      </p:sp>
    </p:spTree>
    <p:extLst>
      <p:ext uri="{BB962C8B-B14F-4D97-AF65-F5344CB8AC3E}">
        <p14:creationId xmlns:p14="http://schemas.microsoft.com/office/powerpoint/2010/main" val="1121711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F239A7-7011-4515-8AB9-8A949AFD9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/>
              <a:t>Médicos especialistas y subespecialistas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22AD92-D81E-47D8-84CA-8226F406E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4641880"/>
            <a:ext cx="8229600" cy="175152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MX" sz="1800" b="1" dirty="0"/>
              <a:t>Médicos y Odontólogos en Etapa de Destinación Y Formación en Hospitales y Atención Primaria de Salud (EDF)</a:t>
            </a:r>
          </a:p>
          <a:p>
            <a:r>
              <a:rPr lang="es-MX" sz="1800" dirty="0"/>
              <a:t>43 Médicos y 12 Odontólogos están en etapa de destinación en la provincia del Choapa</a:t>
            </a:r>
          </a:p>
          <a:p>
            <a:r>
              <a:rPr lang="es-MX" sz="1800" dirty="0"/>
              <a:t> 60 Médicos y 8 Odontólogos están en etapa de destinación en la provincia del Elqui.</a:t>
            </a:r>
          </a:p>
          <a:p>
            <a:r>
              <a:rPr lang="es-MX" sz="1800" dirty="0"/>
              <a:t>41 Médicos y 7 Odontólogos están en etapa de destinación en la provincia del Limarí. </a:t>
            </a:r>
            <a:endParaRPr lang="es-CL" sz="1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9EF789E-9669-4E62-9C41-A12892299E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2001" r="35825" b="48600"/>
          <a:stretch/>
        </p:blipFill>
        <p:spPr>
          <a:xfrm>
            <a:off x="323528" y="1608258"/>
            <a:ext cx="5020417" cy="2774441"/>
          </a:xfrm>
          <a:prstGeom prst="rect">
            <a:avLst/>
          </a:prstGeom>
        </p:spPr>
      </p:pic>
      <p:pic>
        <p:nvPicPr>
          <p:cNvPr id="5" name="16 Imagen">
            <a:extLst>
              <a:ext uri="{FF2B5EF4-FFF2-40B4-BE49-F238E27FC236}">
                <a16:creationId xmlns:a16="http://schemas.microsoft.com/office/drawing/2014/main" id="{CFF70C20-CAAD-41A4-AC0F-DED877F45E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346" y="3132659"/>
            <a:ext cx="1359026" cy="1017958"/>
          </a:xfrm>
          <a:prstGeom prst="rect">
            <a:avLst/>
          </a:prstGeom>
        </p:spPr>
      </p:pic>
      <p:pic>
        <p:nvPicPr>
          <p:cNvPr id="6" name="17 Imagen">
            <a:extLst>
              <a:ext uri="{FF2B5EF4-FFF2-40B4-BE49-F238E27FC236}">
                <a16:creationId xmlns:a16="http://schemas.microsoft.com/office/drawing/2014/main" id="{BD4C4786-174D-4D70-A829-3966FA2ABF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13"/>
          <a:stretch/>
        </p:blipFill>
        <p:spPr>
          <a:xfrm>
            <a:off x="7842659" y="188640"/>
            <a:ext cx="1070509" cy="134542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BEA216E-1B46-49FF-B941-901016213D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5" r="2174"/>
          <a:stretch/>
        </p:blipFill>
        <p:spPr>
          <a:xfrm>
            <a:off x="6834724" y="2820262"/>
            <a:ext cx="2098322" cy="133359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498E9FC-2151-476D-ABB0-17881863E0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346" y="1800598"/>
            <a:ext cx="1359026" cy="124883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9D8E5FE-BDB7-4216-A15A-74E5C6CB358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2"/>
          <a:stretch/>
        </p:blipFill>
        <p:spPr>
          <a:xfrm>
            <a:off x="6903844" y="1598177"/>
            <a:ext cx="2029202" cy="115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800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15DA568-2F6E-4FBA-AE8F-D490260EF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43175"/>
            <a:ext cx="4572396" cy="342929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4F4E7DF-4EAA-4F50-BF9B-89E38E20B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Beneficios del Trabajo en Red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90A823-B6D6-45B8-8484-1E0EA0938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s-CL" dirty="0"/>
              <a:t>Permite aunar esfuerzos.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dirty="0"/>
              <a:t>Evita duplicidad en los procesos de atención.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dirty="0"/>
              <a:t>Mayor </a:t>
            </a:r>
            <a:r>
              <a:rPr lang="es-CL" dirty="0" err="1"/>
              <a:t>resolutividad</a:t>
            </a:r>
            <a:r>
              <a:rPr lang="es-CL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dirty="0"/>
              <a:t>Complementariedad más eficiente y eficaz.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dirty="0"/>
              <a:t>Ayuda a definir cartera de</a:t>
            </a:r>
          </a:p>
          <a:p>
            <a:pPr marL="0" indent="0">
              <a:buNone/>
            </a:pPr>
            <a:r>
              <a:rPr lang="es-CL" dirty="0"/>
              <a:t> servicio según:</a:t>
            </a:r>
          </a:p>
          <a:p>
            <a:pPr marL="0" indent="0">
              <a:buNone/>
            </a:pPr>
            <a:r>
              <a:rPr lang="es-CL" dirty="0"/>
              <a:t>complejidad</a:t>
            </a:r>
          </a:p>
          <a:p>
            <a:pPr marL="0" indent="0">
              <a:buNone/>
            </a:pPr>
            <a:r>
              <a:rPr lang="es-CL" dirty="0"/>
              <a:t>especialización.</a:t>
            </a:r>
          </a:p>
          <a:p>
            <a:pPr marL="0" indent="0">
              <a:buNone/>
            </a:pPr>
            <a:r>
              <a:rPr lang="es-CL" dirty="0"/>
              <a:t>Tecnología y recursos humanos.</a:t>
            </a:r>
          </a:p>
          <a:p>
            <a:pPr marL="0" indent="0">
              <a:buNone/>
            </a:pPr>
            <a:endParaRPr lang="es-CL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A4DC5FC-7F14-4E4F-B413-55535E0CD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3353417"/>
            <a:ext cx="3168352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374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3A68F33-0B06-42CB-A906-C643F441B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81" y="188640"/>
            <a:ext cx="4572396" cy="3429297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56470"/>
            <a:ext cx="8229600" cy="4525963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4" name="Picture 2" descr="Resultado de imagen para flujo de atencion hospitalari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46"/>
          <a:stretch/>
        </p:blipFill>
        <p:spPr bwMode="auto">
          <a:xfrm>
            <a:off x="-32945" y="401836"/>
            <a:ext cx="9147851" cy="488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echa curvada hacia la izquierda 7"/>
          <p:cNvSpPr/>
          <p:nvPr/>
        </p:nvSpPr>
        <p:spPr>
          <a:xfrm rot="4692412">
            <a:off x="4801103" y="2537315"/>
            <a:ext cx="1612094" cy="589019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04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2818945"/>
            <a:ext cx="9144000" cy="881743"/>
          </a:xfrm>
          <a:prstGeom prst="rect">
            <a:avLst/>
          </a:prstGeom>
          <a:solidFill>
            <a:srgbClr val="DADADA"/>
          </a:solidFill>
          <a:ln>
            <a:solidFill>
              <a:srgbClr val="DADA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5" name="CuadroTexto 4"/>
          <p:cNvSpPr txBox="1"/>
          <p:nvPr/>
        </p:nvSpPr>
        <p:spPr>
          <a:xfrm>
            <a:off x="1553984" y="3052066"/>
            <a:ext cx="6037423" cy="496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2625" b="1" dirty="0">
                <a:solidFill>
                  <a:schemeClr val="accent5">
                    <a:lumMod val="50000"/>
                  </a:schemeClr>
                </a:solidFill>
              </a:rPr>
              <a:t>DESAFÍOS PARA LA RED ASISTENCIAL 2020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25219B2-1E6E-4AEF-B562-BD7A4184B0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3" t="34600" r="50000" b="33200"/>
          <a:stretch/>
        </p:blipFill>
        <p:spPr>
          <a:xfrm>
            <a:off x="0" y="-1"/>
            <a:ext cx="9144000" cy="2832741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B8C33DC1-EBF2-453D-B4D3-43358946D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24972"/>
            <a:ext cx="9144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679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ítulo 3">
            <a:extLst>
              <a:ext uri="{FF2B5EF4-FFF2-40B4-BE49-F238E27FC236}">
                <a16:creationId xmlns:a16="http://schemas.microsoft.com/office/drawing/2014/main" id="{FDAFBAE6-72A2-4482-A44A-078E8CAE5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CL" altLang="es-CL" sz="2800" b="1" dirty="0">
                <a:latin typeface="Verdana" panose="020B0604030504040204" pitchFamily="34" charset="0"/>
                <a:cs typeface="Verdana" panose="020B0604030504040204" pitchFamily="34" charset="0"/>
              </a:rPr>
              <a:t>Preparación de la red asistencial </a:t>
            </a:r>
          </a:p>
        </p:txBody>
      </p:sp>
      <p:graphicFrame>
        <p:nvGraphicFramePr>
          <p:cNvPr id="9" name="Marcador de contenido 8">
            <a:extLst>
              <a:ext uri="{FF2B5EF4-FFF2-40B4-BE49-F238E27FC236}">
                <a16:creationId xmlns:a16="http://schemas.microsoft.com/office/drawing/2014/main" id="{3DF9F2A7-A749-4AB2-A4CC-27D06B1E83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4861340"/>
              </p:ext>
            </p:extLst>
          </p:nvPr>
        </p:nvGraphicFramePr>
        <p:xfrm>
          <a:off x="179512" y="728564"/>
          <a:ext cx="8964488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5FA3C39-1B88-4182-B468-D61E8BE4B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02" y="299607"/>
            <a:ext cx="4572396" cy="342929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34C6984-9CB0-44EF-95E9-71F65F7AC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4188" y="164211"/>
            <a:ext cx="4543964" cy="20882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93C08E1-EBFE-4E23-AED7-3788A9183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 fontScale="90000"/>
          </a:bodyPr>
          <a:lstStyle/>
          <a:p>
            <a:pPr algn="ctr"/>
            <a:br>
              <a:rPr lang="es-CL" sz="2800" dirty="0"/>
            </a:br>
            <a:endParaRPr lang="es-CL" sz="31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0B51BA-7077-43D8-87DF-8E600940E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36" y="780758"/>
            <a:ext cx="3031796" cy="4525963"/>
          </a:xfrm>
        </p:spPr>
        <p:txBody>
          <a:bodyPr>
            <a:normAutofit fontScale="92500" lnSpcReduction="20000"/>
          </a:bodyPr>
          <a:lstStyle/>
          <a:p>
            <a:r>
              <a:rPr lang="es-CL" sz="2800" dirty="0"/>
              <a:t>Puesta en Marcha Hospital Provincial de Ovalle.</a:t>
            </a:r>
          </a:p>
          <a:p>
            <a:pPr marL="0" indent="0">
              <a:buNone/>
            </a:pPr>
            <a:endParaRPr lang="es-CL" sz="2800" dirty="0"/>
          </a:p>
          <a:p>
            <a:pPr marL="0" indent="0">
              <a:buNone/>
            </a:pPr>
            <a:endParaRPr lang="es-CL" sz="2800" dirty="0"/>
          </a:p>
          <a:p>
            <a:pPr marL="0" indent="0">
              <a:buNone/>
            </a:pPr>
            <a:endParaRPr lang="es-CL" sz="2800" dirty="0"/>
          </a:p>
          <a:p>
            <a:pPr marL="0" indent="0">
              <a:buNone/>
            </a:pPr>
            <a:endParaRPr lang="es-CL" sz="2800" dirty="0"/>
          </a:p>
          <a:p>
            <a:pPr marL="0" indent="0">
              <a:buNone/>
            </a:pPr>
            <a:r>
              <a:rPr lang="es-CL" sz="2800" dirty="0"/>
              <a:t>  </a:t>
            </a:r>
          </a:p>
          <a:p>
            <a:r>
              <a:rPr lang="es-CL" sz="2800" dirty="0"/>
              <a:t> Habilitación Hospital de Contingencia Ovalle</a:t>
            </a: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B57EC5E-BE88-44FE-98A6-7F0A5848B6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2C5537-D7B9-4A24-BF14-8D1BB887352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CE7AEA8-E57C-42E6-B758-F3E7A46982E3}"/>
              </a:ext>
            </a:extLst>
          </p:cNvPr>
          <p:cNvSpPr/>
          <p:nvPr/>
        </p:nvSpPr>
        <p:spPr>
          <a:xfrm>
            <a:off x="4572000" y="2060848"/>
            <a:ext cx="454396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Picture 4" descr="Resultado de imagen de hospital de ovalle">
            <a:extLst>
              <a:ext uri="{FF2B5EF4-FFF2-40B4-BE49-F238E27FC236}">
                <a16:creationId xmlns:a16="http://schemas.microsoft.com/office/drawing/2014/main" id="{3C6BAC20-0638-4FE3-B14F-611444711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440" y="4423845"/>
            <a:ext cx="3247820" cy="24341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FF7191E-BACA-4275-A77C-2907114483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988" t="23099" r="43700" b="22000"/>
          <a:stretch/>
        </p:blipFill>
        <p:spPr>
          <a:xfrm>
            <a:off x="2435438" y="2186130"/>
            <a:ext cx="3960440" cy="28237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5775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165C48-B376-42B0-B925-9A9D0CA18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54868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s-CL" dirty="0"/>
              <a:t>Laboratorios de biología molecular </a:t>
            </a:r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  <a:p>
            <a:r>
              <a:rPr lang="es-CL" dirty="0"/>
              <a:t> Residencias sanitarias</a:t>
            </a:r>
          </a:p>
          <a:p>
            <a:pPr marL="0" indent="0">
              <a:buNone/>
            </a:pPr>
            <a:r>
              <a:rPr lang="es-CL" dirty="0"/>
              <a:t> y sociosanitarias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F0220B9-5B38-4D95-99A0-801B2A5E54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62" t="18731" r="39363" b="8469"/>
          <a:stretch/>
        </p:blipFill>
        <p:spPr>
          <a:xfrm>
            <a:off x="662880" y="1196752"/>
            <a:ext cx="2629522" cy="23575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E968E833-E009-4359-8C0D-53084648FF06}"/>
              </a:ext>
            </a:extLst>
          </p:cNvPr>
          <p:cNvGrpSpPr/>
          <p:nvPr/>
        </p:nvGrpSpPr>
        <p:grpSpPr>
          <a:xfrm>
            <a:off x="4644008" y="1700808"/>
            <a:ext cx="4069060" cy="4803871"/>
            <a:chOff x="4716016" y="2067593"/>
            <a:chExt cx="4069060" cy="4803871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DA4B73E0-9FB8-47DE-B9B7-5B03C72EFE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776" t="29000" r="43700" b="23401"/>
            <a:stretch/>
          </p:blipFill>
          <p:spPr>
            <a:xfrm>
              <a:off x="4716016" y="2067593"/>
              <a:ext cx="4069060" cy="244827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9E7A478-96E1-4E31-A932-A9E29C9EB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6016" y="4515865"/>
              <a:ext cx="4069060" cy="235559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3832928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05A7B-EEF7-463B-AF37-FE360C7A6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224" y="188640"/>
            <a:ext cx="8229600" cy="1143000"/>
          </a:xfrm>
        </p:spPr>
        <p:txBody>
          <a:bodyPr/>
          <a:lstStyle/>
          <a:p>
            <a:r>
              <a:rPr lang="es-CL" dirty="0"/>
              <a:t>Trabajando juntos en la pandemia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DAABBD-7E31-4ADD-870B-20393D397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417638"/>
            <a:ext cx="8229600" cy="4525963"/>
          </a:xfrm>
        </p:spPr>
        <p:txBody>
          <a:bodyPr>
            <a:normAutofit/>
          </a:bodyPr>
          <a:lstStyle/>
          <a:p>
            <a:r>
              <a:rPr lang="es-CL" sz="2800" dirty="0"/>
              <a:t>Coordinación de la Red de urgencia</a:t>
            </a:r>
          </a:p>
          <a:p>
            <a:r>
              <a:rPr lang="es-CL" sz="2800" dirty="0"/>
              <a:t>Coordinación de camas criticas </a:t>
            </a:r>
          </a:p>
          <a:p>
            <a:r>
              <a:rPr lang="es-CL" sz="2800" dirty="0"/>
              <a:t>Implementación de la red de epidemiologia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DCDC8B3-FE5C-4A93-B7EC-B6EDCFBD4D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75" t="22001" r="42913" b="22001"/>
          <a:stretch/>
        </p:blipFill>
        <p:spPr>
          <a:xfrm>
            <a:off x="101771" y="3017835"/>
            <a:ext cx="2761913" cy="219127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3363417-F648-46B6-B07B-A58AF25DEC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75" t="24801" r="43700" b="22000"/>
          <a:stretch/>
        </p:blipFill>
        <p:spPr>
          <a:xfrm>
            <a:off x="4335400" y="3017835"/>
            <a:ext cx="2926147" cy="225495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8661324-E6B9-43F7-BD3C-F2F8202CF4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988" t="23400" r="41338" b="23401"/>
          <a:stretch/>
        </p:blipFill>
        <p:spPr>
          <a:xfrm>
            <a:off x="1464225" y="4717444"/>
            <a:ext cx="3218832" cy="200602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8EC56F0-856F-4FE5-AC8B-2C241416F3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988" t="31800" r="40550" b="21404"/>
          <a:stretch/>
        </p:blipFill>
        <p:spPr>
          <a:xfrm>
            <a:off x="5925167" y="4899849"/>
            <a:ext cx="3218833" cy="182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935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3D0E379-A049-4541-9651-F0F78F6A81DF}"/>
              </a:ext>
            </a:extLst>
          </p:cNvPr>
          <p:cNvSpPr/>
          <p:nvPr/>
        </p:nvSpPr>
        <p:spPr>
          <a:xfrm>
            <a:off x="395536" y="260648"/>
            <a:ext cx="56166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2800" b="1" u="sng" dirty="0"/>
              <a:t>Proyectos en curso : Normalización de Hospital de mayor complejidad</a:t>
            </a:r>
          </a:p>
          <a:p>
            <a:pPr algn="ctr"/>
            <a:r>
              <a:rPr lang="es-CL" sz="2800" b="1" u="sng" dirty="0"/>
              <a:t>    </a:t>
            </a:r>
            <a:endParaRPr lang="es-CL" b="1" u="sng" dirty="0"/>
          </a:p>
          <a:p>
            <a:endParaRPr lang="es-CL" dirty="0"/>
          </a:p>
          <a:p>
            <a:r>
              <a:rPr lang="es-CL" sz="2400" b="1" dirty="0"/>
              <a:t>La Serena      y    Coquimbo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7E3F7AE-CB72-46A7-A7EB-4B81BAA37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4797152"/>
            <a:ext cx="3360373" cy="201622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9545CB0-1E98-4312-A18F-7D5DA60CA110}"/>
              </a:ext>
            </a:extLst>
          </p:cNvPr>
          <p:cNvSpPr txBox="1"/>
          <p:nvPr/>
        </p:nvSpPr>
        <p:spPr>
          <a:xfrm>
            <a:off x="395536" y="4996915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/>
              <a:t>Normalización de Hospital de Mediana Complejidad Illapel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78FB538-99F5-43F4-9132-DFF9D79809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75" t="17801" r="23226" b="33200"/>
          <a:stretch/>
        </p:blipFill>
        <p:spPr>
          <a:xfrm>
            <a:off x="107504" y="2427638"/>
            <a:ext cx="4272477" cy="200272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381F300-A787-4224-99DD-C16742AF1A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 t="16401" r="17713" b="6601"/>
          <a:stretch/>
        </p:blipFill>
        <p:spPr>
          <a:xfrm>
            <a:off x="5652120" y="311753"/>
            <a:ext cx="3284656" cy="440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279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E891CCCD-0E65-46B6-B69D-A6F1B3350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/>
              <a:t>Habilitación Cámara Hiperbárica Hospital de Coquimbo 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A492D67C-1346-4E93-B11E-4EBC2AE60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D0A57B4-D6EB-4BD1-986E-1FD29AB7D6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00" t="37400" r="31888" b="30400"/>
          <a:stretch/>
        </p:blipFill>
        <p:spPr>
          <a:xfrm>
            <a:off x="486400" y="1700808"/>
            <a:ext cx="7798779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706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2"/>
          </p:nvPr>
        </p:nvSpPr>
        <p:spPr>
          <a:xfrm>
            <a:off x="1835696" y="2132856"/>
            <a:ext cx="5257800" cy="990600"/>
          </a:xfrm>
        </p:spPr>
        <p:txBody>
          <a:bodyPr>
            <a:noAutofit/>
          </a:bodyPr>
          <a:lstStyle/>
          <a:p>
            <a:pPr algn="ctr"/>
            <a:r>
              <a:rPr lang="es-ES_tradnl" sz="7200" dirty="0"/>
              <a:t>GRACIAS</a:t>
            </a:r>
            <a:endParaRPr lang="es-CL" sz="72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64"/>
          <a:stretch/>
        </p:blipFill>
        <p:spPr>
          <a:xfrm>
            <a:off x="4499992" y="5229200"/>
            <a:ext cx="1296144" cy="138950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203" y="5338387"/>
            <a:ext cx="1396351" cy="128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6031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1687</TotalTime>
  <Words>469</Words>
  <Application>Microsoft Office PowerPoint</Application>
  <PresentationFormat>Presentación en pantalla (4:3)</PresentationFormat>
  <Paragraphs>101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5" baseType="lpstr">
      <vt:lpstr>Arial</vt:lpstr>
      <vt:lpstr>Calibri</vt:lpstr>
      <vt:lpstr>Candara</vt:lpstr>
      <vt:lpstr>gobCL</vt:lpstr>
      <vt:lpstr>Verdana</vt:lpstr>
      <vt:lpstr>Wingdings</vt:lpstr>
      <vt:lpstr>Tema de Office</vt:lpstr>
      <vt:lpstr>Presentación de PowerPoint</vt:lpstr>
      <vt:lpstr>Presentación de PowerPoint</vt:lpstr>
      <vt:lpstr>Servicio de Salud Coquimbo </vt:lpstr>
      <vt:lpstr>Presentación de PowerPoint</vt:lpstr>
      <vt:lpstr>Presentación de PowerPoint</vt:lpstr>
      <vt:lpstr>Presentación de PowerPoint</vt:lpstr>
      <vt:lpstr>Presentación de PowerPoint</vt:lpstr>
      <vt:lpstr>Médicos especialistas y subespecialistas </vt:lpstr>
      <vt:lpstr>Beneficios del Trabajo en Red</vt:lpstr>
      <vt:lpstr>Presentación de PowerPoint</vt:lpstr>
      <vt:lpstr>Presentación de PowerPoint</vt:lpstr>
      <vt:lpstr>Preparación de la red asistencial </vt:lpstr>
      <vt:lpstr> </vt:lpstr>
      <vt:lpstr>Presentación de PowerPoint</vt:lpstr>
      <vt:lpstr>Trabajando juntos en la pandemia </vt:lpstr>
      <vt:lpstr>Presentación de PowerPoint</vt:lpstr>
      <vt:lpstr>Habilitación Cámara Hiperbárica Hospital de Coquimbo </vt:lpstr>
      <vt:lpstr>Presentación de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Comunicaciones Internas</dc:title>
  <dc:creator>María Paz Catalán - Pepa</dc:creator>
  <cp:lastModifiedBy>Alejandra Alvarez</cp:lastModifiedBy>
  <cp:revision>130</cp:revision>
  <dcterms:created xsi:type="dcterms:W3CDTF">2016-09-05T22:59:47Z</dcterms:created>
  <dcterms:modified xsi:type="dcterms:W3CDTF">2020-05-29T00:40:24Z</dcterms:modified>
</cp:coreProperties>
</file>